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5.jpg" ContentType="image/pn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11485" r:id="rId2"/>
    <p:sldId id="11486" r:id="rId3"/>
    <p:sldId id="280" r:id="rId4"/>
    <p:sldId id="290" r:id="rId5"/>
    <p:sldId id="321" r:id="rId6"/>
    <p:sldId id="263" r:id="rId7"/>
    <p:sldId id="1138" r:id="rId8"/>
    <p:sldId id="260"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14F"/>
    <a:srgbClr val="F0E33E"/>
    <a:srgbClr val="CDBF05"/>
    <a:srgbClr val="FFFF00"/>
    <a:srgbClr val="F9CAB6"/>
    <a:srgbClr val="FAE2DA"/>
    <a:srgbClr val="F4BEAD"/>
    <a:srgbClr val="F7CE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3" autoAdjust="0"/>
    <p:restoredTop sz="94660"/>
  </p:normalViewPr>
  <p:slideViewPr>
    <p:cSldViewPr snapToGrid="0" showGuides="1">
      <p:cViewPr varScale="1">
        <p:scale>
          <a:sx n="87" d="100"/>
          <a:sy n="87" d="100"/>
        </p:scale>
        <p:origin x="514" y="-48"/>
      </p:cViewPr>
      <p:guideLst>
        <p:guide orient="horz" pos="2160"/>
        <p:guide pos="386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Source Han Sans CN Medium" panose="020B0500000000000000" pitchFamily="34" charset="-128"/>
                <a:ea typeface="Source Han Sans CN Medium" panose="020B0500000000000000" pitchFamily="34" charset="-128"/>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Source Han Sans CN Medium" panose="020B0500000000000000" pitchFamily="34" charset="-128"/>
                <a:ea typeface="Source Han Sans CN Medium" panose="020B0500000000000000" pitchFamily="34" charset="-128"/>
              </a:defRPr>
            </a:lvl1pPr>
          </a:lstStyle>
          <a:p>
            <a:fld id="{55B1CB31-3133-4724-AE6F-6AADE270523D}" type="datetimeFigureOut">
              <a:rPr lang="zh-CN" altLang="en-US" smtClean="0"/>
              <a:pPr/>
              <a:t>2023/10/22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Source Han Sans CN Medium" panose="020B0500000000000000" pitchFamily="34" charset="-128"/>
                <a:ea typeface="Source Han Sans CN Medium" panose="020B0500000000000000" pitchFamily="34" charset="-128"/>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Source Han Sans CN Medium" panose="020B0500000000000000" pitchFamily="34" charset="-128"/>
                <a:ea typeface="Source Han Sans CN Medium" panose="020B0500000000000000" pitchFamily="34" charset="-128"/>
              </a:defRPr>
            </a:lvl1pPr>
          </a:lstStyle>
          <a:p>
            <a:fld id="{26EAD8F4-8980-413A-8429-0C85BBC8B624}" type="slidenum">
              <a:rPr lang="zh-CN" altLang="en-US" smtClean="0"/>
              <a:pPr/>
              <a:t>‹#›</a:t>
            </a:fld>
            <a:endParaRPr lang="zh-CN" altLang="en-US" dirty="0"/>
          </a:p>
        </p:txBody>
      </p:sp>
    </p:spTree>
    <p:extLst>
      <p:ext uri="{BB962C8B-B14F-4D97-AF65-F5344CB8AC3E}">
        <p14:creationId xmlns:p14="http://schemas.microsoft.com/office/powerpoint/2010/main" val="143331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Source Han Sans CN Medium" panose="020B0500000000000000" pitchFamily="34" charset="-128"/>
        <a:ea typeface="Source Han Sans CN Medium" panose="020B0500000000000000" pitchFamily="34" charset="-128"/>
        <a:cs typeface="+mn-cs"/>
      </a:defRPr>
    </a:lvl1pPr>
    <a:lvl2pPr marL="457200" algn="l" defTabSz="914400" rtl="0" eaLnBrk="1" latinLnBrk="0" hangingPunct="1">
      <a:defRPr sz="1200" b="0" i="0" kern="1200">
        <a:solidFill>
          <a:schemeClr val="tx1"/>
        </a:solidFill>
        <a:latin typeface="Source Han Sans CN Medium" panose="020B0500000000000000" pitchFamily="34" charset="-128"/>
        <a:ea typeface="Source Han Sans CN Medium" panose="020B0500000000000000" pitchFamily="34" charset="-128"/>
        <a:cs typeface="+mn-cs"/>
      </a:defRPr>
    </a:lvl2pPr>
    <a:lvl3pPr marL="914400" algn="l" defTabSz="914400" rtl="0" eaLnBrk="1" latinLnBrk="0" hangingPunct="1">
      <a:defRPr sz="1200" b="0" i="0" kern="1200">
        <a:solidFill>
          <a:schemeClr val="tx1"/>
        </a:solidFill>
        <a:latin typeface="Source Han Sans CN Medium" panose="020B0500000000000000" pitchFamily="34" charset="-128"/>
        <a:ea typeface="Source Han Sans CN Medium" panose="020B0500000000000000" pitchFamily="34" charset="-128"/>
        <a:cs typeface="+mn-cs"/>
      </a:defRPr>
    </a:lvl3pPr>
    <a:lvl4pPr marL="1371600" algn="l" defTabSz="914400" rtl="0" eaLnBrk="1" latinLnBrk="0" hangingPunct="1">
      <a:defRPr sz="1200" b="0" i="0" kern="1200">
        <a:solidFill>
          <a:schemeClr val="tx1"/>
        </a:solidFill>
        <a:latin typeface="Source Han Sans CN Medium" panose="020B0500000000000000" pitchFamily="34" charset="-128"/>
        <a:ea typeface="Source Han Sans CN Medium" panose="020B0500000000000000" pitchFamily="34" charset="-128"/>
        <a:cs typeface="+mn-cs"/>
      </a:defRPr>
    </a:lvl4pPr>
    <a:lvl5pPr marL="1828800" algn="l" defTabSz="914400" rtl="0" eaLnBrk="1" latinLnBrk="0" hangingPunct="1">
      <a:defRPr sz="1200" b="0" i="0" kern="1200">
        <a:solidFill>
          <a:schemeClr val="tx1"/>
        </a:solidFill>
        <a:latin typeface="Source Han Sans CN Medium" panose="020B0500000000000000" pitchFamily="34" charset="-128"/>
        <a:ea typeface="Source Han Sans CN Medium" panose="020B0500000000000000"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t>4</a:t>
            </a:fld>
            <a:endParaRPr lang="ru-RU" dirty="0"/>
          </a:p>
        </p:txBody>
      </p:sp>
    </p:spTree>
    <p:extLst>
      <p:ext uri="{BB962C8B-B14F-4D97-AF65-F5344CB8AC3E}">
        <p14:creationId xmlns:p14="http://schemas.microsoft.com/office/powerpoint/2010/main" val="311109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284C95-AC36-47D7-BA46-D13F2CF6C509}" type="slidenum">
              <a:rPr lang="ru-RU" smtClean="0"/>
              <a:t>5</a:t>
            </a:fld>
            <a:endParaRPr lang="ru-RU" dirty="0"/>
          </a:p>
        </p:txBody>
      </p:sp>
    </p:spTree>
    <p:extLst>
      <p:ext uri="{BB962C8B-B14F-4D97-AF65-F5344CB8AC3E}">
        <p14:creationId xmlns:p14="http://schemas.microsoft.com/office/powerpoint/2010/main" val="311131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53840B-94F0-49FA-A493-1B79233BF67D}" type="slidenum">
              <a:rPr lang="en-US" smtClean="0"/>
              <a:pPr/>
              <a:t>7</a:t>
            </a:fld>
            <a:endParaRPr lang="en-US"/>
          </a:p>
        </p:txBody>
      </p:sp>
    </p:spTree>
    <p:extLst>
      <p:ext uri="{BB962C8B-B14F-4D97-AF65-F5344CB8AC3E}">
        <p14:creationId xmlns:p14="http://schemas.microsoft.com/office/powerpoint/2010/main" val="304077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864E1-1EB6-414B-95A6-35ECF88777C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624D4AC-5970-418D-B0E4-CFE4CFB596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D7CA537-606B-442D-ADB7-C6ED6F1813BF}"/>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5" name="页脚占位符 4">
            <a:extLst>
              <a:ext uri="{FF2B5EF4-FFF2-40B4-BE49-F238E27FC236}">
                <a16:creationId xmlns:a16="http://schemas.microsoft.com/office/drawing/2014/main" id="{12903B77-D8EC-4B7D-A635-7CCEACE603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47F33F-8B1D-4B38-A418-28D3AFC261C1}"/>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3511187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D1AA4-5FB2-4611-ADD6-C432DCBC05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8882DB6-2EB6-4748-86A2-6C25D9865C8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3E32250-338A-4612-88B1-39172830E93A}"/>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5" name="页脚占位符 4">
            <a:extLst>
              <a:ext uri="{FF2B5EF4-FFF2-40B4-BE49-F238E27FC236}">
                <a16:creationId xmlns:a16="http://schemas.microsoft.com/office/drawing/2014/main" id="{36E7B6A5-DAB7-44F4-97B3-6090D8024EA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69930C-907D-471C-BB50-10C51DA0F441}"/>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1723335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423BFE1-E853-4D3A-8312-85F113D55DC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442FF7E-5494-4446-A2EC-00888F699A8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F249718-2678-45AE-80E7-D7C956D48AEB}"/>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5" name="页脚占位符 4">
            <a:extLst>
              <a:ext uri="{FF2B5EF4-FFF2-40B4-BE49-F238E27FC236}">
                <a16:creationId xmlns:a16="http://schemas.microsoft.com/office/drawing/2014/main" id="{D9DD6A31-DBCC-47B0-B592-3A4F1FA5B3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6EB351-8C94-47A9-B9A7-55A0E80641AF}"/>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1194562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2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3916906" y="941694"/>
            <a:ext cx="2469427" cy="5022141"/>
          </a:xfrm>
          <a:prstGeom prst="rect">
            <a:avLst/>
          </a:prstGeom>
        </p:spPr>
        <p:txBody>
          <a:bodyPr/>
          <a:lstStyle/>
          <a:p>
            <a:endParaRPr lang="ru-RU" dirty="0"/>
          </a:p>
        </p:txBody>
      </p:sp>
      <p:sp>
        <p:nvSpPr>
          <p:cNvPr id="9" name="Рисунок 8"/>
          <p:cNvSpPr>
            <a:spLocks noGrp="1"/>
          </p:cNvSpPr>
          <p:nvPr>
            <p:ph type="pic" sz="quarter" idx="11"/>
          </p:nvPr>
        </p:nvSpPr>
        <p:spPr>
          <a:xfrm>
            <a:off x="6564572" y="3220873"/>
            <a:ext cx="2552131" cy="1173706"/>
          </a:xfrm>
          <a:prstGeom prst="rect">
            <a:avLst/>
          </a:prstGeom>
        </p:spPr>
        <p:txBody>
          <a:bodyPr/>
          <a:lstStyle/>
          <a:p>
            <a:endParaRPr lang="ru-RU" dirty="0"/>
          </a:p>
        </p:txBody>
      </p:sp>
      <p:sp>
        <p:nvSpPr>
          <p:cNvPr id="10" name="Рисунок 8"/>
          <p:cNvSpPr>
            <a:spLocks noGrp="1"/>
          </p:cNvSpPr>
          <p:nvPr>
            <p:ph type="pic" sz="quarter" idx="12"/>
          </p:nvPr>
        </p:nvSpPr>
        <p:spPr>
          <a:xfrm>
            <a:off x="6564572" y="941695"/>
            <a:ext cx="4245143" cy="2060812"/>
          </a:xfrm>
          <a:prstGeom prst="rect">
            <a:avLst/>
          </a:prstGeom>
        </p:spPr>
        <p:txBody>
          <a:bodyPr/>
          <a:lstStyle/>
          <a:p>
            <a:endParaRPr lang="ru-RU" dirty="0"/>
          </a:p>
        </p:txBody>
      </p:sp>
      <p:sp>
        <p:nvSpPr>
          <p:cNvPr id="11" name="Рисунок 8"/>
          <p:cNvSpPr>
            <a:spLocks noGrp="1"/>
          </p:cNvSpPr>
          <p:nvPr>
            <p:ph type="pic" sz="quarter" idx="13"/>
          </p:nvPr>
        </p:nvSpPr>
        <p:spPr>
          <a:xfrm>
            <a:off x="9294942" y="3220872"/>
            <a:ext cx="1514641" cy="2742964"/>
          </a:xfrm>
          <a:prstGeom prst="rect">
            <a:avLst/>
          </a:prstGeom>
        </p:spPr>
        <p:txBody>
          <a:bodyPr/>
          <a:lstStyle/>
          <a:p>
            <a:endParaRPr lang="ru-RU" dirty="0"/>
          </a:p>
        </p:txBody>
      </p:sp>
      <p:sp>
        <p:nvSpPr>
          <p:cNvPr id="20" name="Рисунок 8"/>
          <p:cNvSpPr>
            <a:spLocks noGrp="1"/>
          </p:cNvSpPr>
          <p:nvPr>
            <p:ph type="pic" sz="quarter" idx="14"/>
          </p:nvPr>
        </p:nvSpPr>
        <p:spPr>
          <a:xfrm>
            <a:off x="6564572" y="4612945"/>
            <a:ext cx="2552131" cy="1350890"/>
          </a:xfrm>
          <a:prstGeom prst="rect">
            <a:avLst/>
          </a:prstGeom>
        </p:spPr>
        <p:txBody>
          <a:bodyPr/>
          <a:lstStyle/>
          <a:p>
            <a:endParaRPr lang="ru-RU" dirty="0"/>
          </a:p>
        </p:txBody>
      </p:sp>
    </p:spTree>
    <p:extLst>
      <p:ext uri="{BB962C8B-B14F-4D97-AF65-F5344CB8AC3E}">
        <p14:creationId xmlns:p14="http://schemas.microsoft.com/office/powerpoint/2010/main" val="21430164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Пользовательский макет">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76713" y="2433306"/>
            <a:ext cx="3711693" cy="2073275"/>
          </a:xfrm>
          <a:prstGeom prst="rect">
            <a:avLst/>
          </a:prstGeom>
        </p:spPr>
        <p:txBody>
          <a:bodyPr/>
          <a:lstStyle/>
          <a:p>
            <a:endParaRPr lang="ru-RU" dirty="0"/>
          </a:p>
        </p:txBody>
      </p:sp>
      <p:sp>
        <p:nvSpPr>
          <p:cNvPr id="8" name="Рисунок 6"/>
          <p:cNvSpPr>
            <a:spLocks noGrp="1"/>
          </p:cNvSpPr>
          <p:nvPr>
            <p:ph type="pic" sz="quarter" idx="11"/>
          </p:nvPr>
        </p:nvSpPr>
        <p:spPr>
          <a:xfrm>
            <a:off x="7888407" y="2433306"/>
            <a:ext cx="4303594" cy="2073275"/>
          </a:xfrm>
          <a:prstGeom prst="rect">
            <a:avLst/>
          </a:prstGeom>
        </p:spPr>
        <p:txBody>
          <a:bodyPr/>
          <a:lstStyle/>
          <a:p>
            <a:endParaRPr lang="ru-RU" dirty="0"/>
          </a:p>
        </p:txBody>
      </p:sp>
      <p:sp>
        <p:nvSpPr>
          <p:cNvPr id="9" name="Рисунок 6"/>
          <p:cNvSpPr>
            <a:spLocks noGrp="1"/>
          </p:cNvSpPr>
          <p:nvPr>
            <p:ph type="pic" sz="quarter" idx="12"/>
          </p:nvPr>
        </p:nvSpPr>
        <p:spPr>
          <a:xfrm>
            <a:off x="0" y="2433306"/>
            <a:ext cx="4176712" cy="2073275"/>
          </a:xfrm>
          <a:prstGeom prst="rect">
            <a:avLst/>
          </a:prstGeom>
        </p:spPr>
        <p:txBody>
          <a:bodyPr/>
          <a:lstStyle/>
          <a:p>
            <a:endParaRPr lang="ru-RU" dirty="0"/>
          </a:p>
        </p:txBody>
      </p:sp>
    </p:spTree>
    <p:extLst>
      <p:ext uri="{BB962C8B-B14F-4D97-AF65-F5344CB8AC3E}">
        <p14:creationId xmlns:p14="http://schemas.microsoft.com/office/powerpoint/2010/main" val="7816789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E052E-5989-4F21-BBDF-8B9041E0BFB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04D3E94-1C23-4FBF-9E3B-A09ACF34B24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5C27C84-2E2F-470F-8B98-D1451A5473FE}"/>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5" name="页脚占位符 4">
            <a:extLst>
              <a:ext uri="{FF2B5EF4-FFF2-40B4-BE49-F238E27FC236}">
                <a16:creationId xmlns:a16="http://schemas.microsoft.com/office/drawing/2014/main" id="{61DB6A30-3282-447D-87C1-2F2DA2240D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7B1BE3-923D-4E0F-B414-E84E0E37E01F}"/>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214258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28EDF-8506-42B5-9D06-E8242B5E11A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428D816-5169-4E46-875E-52354A30A9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A1F0CE1-B524-4A81-B395-E4FE6D31B86C}"/>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5" name="页脚占位符 4">
            <a:extLst>
              <a:ext uri="{FF2B5EF4-FFF2-40B4-BE49-F238E27FC236}">
                <a16:creationId xmlns:a16="http://schemas.microsoft.com/office/drawing/2014/main" id="{72D12C99-8B23-45D4-AB20-FC95C955A1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B34D8E-9673-4730-8F64-1A25E798BA00}"/>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2167816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9BE0B-DBBD-49DC-9379-B8F4F7311DC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429F4E-F97B-4498-9AF1-F325EBB4187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0F3D6A6-404C-4FD9-904C-F5C03F28DB4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7532E22C-9940-4A46-95BF-612BCD4D3266}"/>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6" name="页脚占位符 5">
            <a:extLst>
              <a:ext uri="{FF2B5EF4-FFF2-40B4-BE49-F238E27FC236}">
                <a16:creationId xmlns:a16="http://schemas.microsoft.com/office/drawing/2014/main" id="{E6E33D97-DA1D-44BE-9DC1-DF8572DFA6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5F68EB-E9A4-41B2-B043-024C85C752DB}"/>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56167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1043E-F842-4D41-99F9-337ED9AB0A8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73AA5F-3F2E-49EA-9751-B343A20ED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443F9883-47E6-4F5C-A8F2-7BB59AC24C4C}"/>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7070266-F238-4E4C-B102-C2DEDEFBCA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37ED184-DA65-4C5D-899D-100A403F9D0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E73B939-12D2-42C3-9CC4-6F46D52D7DE9}"/>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8" name="页脚占位符 7">
            <a:extLst>
              <a:ext uri="{FF2B5EF4-FFF2-40B4-BE49-F238E27FC236}">
                <a16:creationId xmlns:a16="http://schemas.microsoft.com/office/drawing/2014/main" id="{6792BAAC-EF9D-4287-9D29-8848CAF2923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85222C-1250-4F45-947B-46CC9AAA84FA}"/>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61231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019CA-EC8E-464F-8CDF-CC7B0A7DBEC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3780D0-734D-4A1F-8B3A-C34E4C2D9EC3}"/>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4" name="页脚占位符 3">
            <a:extLst>
              <a:ext uri="{FF2B5EF4-FFF2-40B4-BE49-F238E27FC236}">
                <a16:creationId xmlns:a16="http://schemas.microsoft.com/office/drawing/2014/main" id="{220635F6-38A3-4850-9A66-BBA6E51743A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E8F9A2A-DC73-4B52-A578-70222DC59DE4}"/>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407712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BBEB8C1-C743-4AEC-912B-E9B81D8E0810}"/>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3" name="页脚占位符 2">
            <a:extLst>
              <a:ext uri="{FF2B5EF4-FFF2-40B4-BE49-F238E27FC236}">
                <a16:creationId xmlns:a16="http://schemas.microsoft.com/office/drawing/2014/main" id="{97BFE9CE-D096-4DFA-B6F8-D7C10E63D4F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D2E61D9-F24E-4AD4-9478-D9C9B1E97708}"/>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3097180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5A89C-A647-483A-847D-0CBE4A439A0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7701ED-4D00-451D-926D-43667BC00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829FB0C-6ED3-4205-9DE2-D1833804AF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6AD7C29-3C82-4771-B9B5-98F7789CF6E3}"/>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6" name="页脚占位符 5">
            <a:extLst>
              <a:ext uri="{FF2B5EF4-FFF2-40B4-BE49-F238E27FC236}">
                <a16:creationId xmlns:a16="http://schemas.microsoft.com/office/drawing/2014/main" id="{CEB2C0B4-0D34-430F-90BB-D1B19B7E75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681BEA-A525-4BEC-8594-49B49B819E89}"/>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2857812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13B31-D87D-4380-BEC0-6C4193755F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49CE16-0C7C-479A-BF30-7290E0EF13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609B60-9792-42BF-ACDF-28EC3CE5C3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E59D994-A291-4E8B-946A-A80B6D31C7C0}"/>
              </a:ext>
            </a:extLst>
          </p:cNvPr>
          <p:cNvSpPr>
            <a:spLocks noGrp="1"/>
          </p:cNvSpPr>
          <p:nvPr>
            <p:ph type="dt" sz="half" idx="10"/>
          </p:nvPr>
        </p:nvSpPr>
        <p:spPr/>
        <p:txBody>
          <a:bodyPr/>
          <a:lstStyle/>
          <a:p>
            <a:fld id="{E230DCC4-EB0D-4E4C-BAB4-2BE778E14AA3}" type="datetimeFigureOut">
              <a:rPr lang="zh-CN" altLang="en-US" smtClean="0"/>
              <a:t>2023/10/22</a:t>
            </a:fld>
            <a:endParaRPr lang="zh-CN" altLang="en-US"/>
          </a:p>
        </p:txBody>
      </p:sp>
      <p:sp>
        <p:nvSpPr>
          <p:cNvPr id="6" name="页脚占位符 5">
            <a:extLst>
              <a:ext uri="{FF2B5EF4-FFF2-40B4-BE49-F238E27FC236}">
                <a16:creationId xmlns:a16="http://schemas.microsoft.com/office/drawing/2014/main" id="{5F998667-F4D8-4E71-A24C-DAEB609F98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516069-B9DC-406B-B78F-D2FBA423826F}"/>
              </a:ext>
            </a:extLst>
          </p:cNvPr>
          <p:cNvSpPr>
            <a:spLocks noGrp="1"/>
          </p:cNvSpPr>
          <p:nvPr>
            <p:ph type="sldNum" sz="quarter" idx="12"/>
          </p:nvPr>
        </p:nvSpPr>
        <p:spPr/>
        <p:txBody>
          <a:bodyPr/>
          <a:lstStyle/>
          <a:p>
            <a:fld id="{3C32409D-F862-4DA9-805D-09AA5334D920}" type="slidenum">
              <a:rPr lang="zh-CN" altLang="en-US" smtClean="0"/>
              <a:t>‹#›</a:t>
            </a:fld>
            <a:endParaRPr lang="zh-CN" altLang="en-US"/>
          </a:p>
        </p:txBody>
      </p:sp>
    </p:spTree>
    <p:extLst>
      <p:ext uri="{BB962C8B-B14F-4D97-AF65-F5344CB8AC3E}">
        <p14:creationId xmlns:p14="http://schemas.microsoft.com/office/powerpoint/2010/main" val="3251914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1ADE174-5D65-41B5-89CC-50D9BDB133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C426A97-438C-42C6-9524-65568B152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8CDDB34-B173-4A54-8C1A-CCE944A471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Source Han Sans CN Medium" panose="020B0500000000000000" pitchFamily="34" charset="-128"/>
                <a:ea typeface="Source Han Sans CN Medium" panose="020B0500000000000000" pitchFamily="34" charset="-128"/>
              </a:defRPr>
            </a:lvl1pPr>
          </a:lstStyle>
          <a:p>
            <a:fld id="{E230DCC4-EB0D-4E4C-BAB4-2BE778E14AA3}" type="datetimeFigureOut">
              <a:rPr lang="zh-CN" altLang="en-US" smtClean="0"/>
              <a:pPr/>
              <a:t>2023/10/22</a:t>
            </a:fld>
            <a:endParaRPr lang="zh-CN" altLang="en-US" dirty="0"/>
          </a:p>
        </p:txBody>
      </p:sp>
      <p:sp>
        <p:nvSpPr>
          <p:cNvPr id="5" name="页脚占位符 4">
            <a:extLst>
              <a:ext uri="{FF2B5EF4-FFF2-40B4-BE49-F238E27FC236}">
                <a16:creationId xmlns:a16="http://schemas.microsoft.com/office/drawing/2014/main" id="{4BB7BD26-E79C-43EC-BF0F-46BB8F12B4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Source Han Sans CN Medium" panose="020B0500000000000000" pitchFamily="34" charset="-128"/>
                <a:ea typeface="Source Han Sans CN Medium" panose="020B0500000000000000" pitchFamily="34" charset="-128"/>
              </a:defRPr>
            </a:lvl1pPr>
          </a:lstStyle>
          <a:p>
            <a:endParaRPr lang="zh-CN" altLang="en-US" dirty="0"/>
          </a:p>
        </p:txBody>
      </p:sp>
      <p:sp>
        <p:nvSpPr>
          <p:cNvPr id="6" name="灯片编号占位符 5">
            <a:extLst>
              <a:ext uri="{FF2B5EF4-FFF2-40B4-BE49-F238E27FC236}">
                <a16:creationId xmlns:a16="http://schemas.microsoft.com/office/drawing/2014/main" id="{ECF2CB38-2BD3-41FE-B587-1DEC26298E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Source Han Sans CN Medium" panose="020B0500000000000000" pitchFamily="34" charset="-128"/>
                <a:ea typeface="Source Han Sans CN Medium" panose="020B0500000000000000" pitchFamily="34" charset="-128"/>
              </a:defRPr>
            </a:lvl1pPr>
          </a:lstStyle>
          <a:p>
            <a:fld id="{3C32409D-F862-4DA9-805D-09AA5334D920}" type="slidenum">
              <a:rPr lang="zh-CN" altLang="en-US" smtClean="0"/>
              <a:pPr/>
              <a:t>‹#›</a:t>
            </a:fld>
            <a:endParaRPr lang="zh-CN" altLang="en-US" dirty="0"/>
          </a:p>
        </p:txBody>
      </p:sp>
    </p:spTree>
    <p:extLst>
      <p:ext uri="{BB962C8B-B14F-4D97-AF65-F5344CB8AC3E}">
        <p14:creationId xmlns:p14="http://schemas.microsoft.com/office/powerpoint/2010/main" val="2380358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b="0" i="0" kern="1200">
          <a:solidFill>
            <a:schemeClr val="tx1"/>
          </a:solidFill>
          <a:latin typeface="Source Han Sans CN Medium" panose="020B0500000000000000" pitchFamily="34" charset="-128"/>
          <a:ea typeface="Source Han Sans CN Medium" panose="020B05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ource Han Sans CN Medium" panose="020B0500000000000000" pitchFamily="34" charset="-128"/>
          <a:ea typeface="Source Han Sans CN Medium"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ource Han Sans CN Medium" panose="020B0500000000000000" pitchFamily="34" charset="-128"/>
          <a:ea typeface="Source Han Sans CN Medium" panose="020B05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ource Han Sans CN Medium" panose="020B0500000000000000" pitchFamily="34" charset="-128"/>
          <a:ea typeface="Source Han Sans CN Medium" panose="020B05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Han Sans CN Medium" panose="020B0500000000000000" pitchFamily="34" charset="-128"/>
          <a:ea typeface="Source Han Sans CN Medium" panose="020B05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ource Han Sans CN Medium" panose="020B0500000000000000" pitchFamily="34" charset="-128"/>
          <a:ea typeface="Source Han Sans CN Medium" panose="020B05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8E89092-18EC-4147-99EA-B611278AA91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234CDFEE-0884-40ED-B722-8CC93C3FCCA6}"/>
              </a:ext>
            </a:extLst>
          </p:cNvPr>
          <p:cNvSpPr/>
          <p:nvPr/>
        </p:nvSpPr>
        <p:spPr>
          <a:xfrm>
            <a:off x="-1" y="0"/>
            <a:ext cx="12192000" cy="6858000"/>
          </a:xfrm>
          <a:prstGeom prst="rect">
            <a:avLst/>
          </a:prstGeom>
          <a:solidFill>
            <a:srgbClr val="0E314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9" name="直角三角形 8"/>
          <p:cNvSpPr/>
          <p:nvPr/>
        </p:nvSpPr>
        <p:spPr>
          <a:xfrm>
            <a:off x="0" y="3095469"/>
            <a:ext cx="3762531" cy="376253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 name="文本框 1"/>
          <p:cNvSpPr txBox="1"/>
          <p:nvPr/>
        </p:nvSpPr>
        <p:spPr>
          <a:xfrm>
            <a:off x="389589" y="2288746"/>
            <a:ext cx="10750263" cy="1473786"/>
          </a:xfrm>
          <a:prstGeom prst="rect">
            <a:avLst/>
          </a:prstGeom>
          <a:noFill/>
        </p:spPr>
        <p:txBody>
          <a:bodyPr wrap="square" rtlCol="0">
            <a:spAutoFit/>
          </a:bodyPr>
          <a:lstStyle/>
          <a:p>
            <a:pPr algn="ctr"/>
            <a:r>
              <a:rPr lang="en-US" sz="4400" b="1" dirty="0" smtClean="0">
                <a:solidFill>
                  <a:schemeClr val="bg1"/>
                </a:solidFill>
              </a:rPr>
              <a:t>REVOLUTIONIZING VOTING WITH BLOCKCHAIN TECHNOLOGY</a:t>
            </a:r>
            <a:endParaRPr lang="en-US" altLang="zh-CN" sz="4400" b="1" dirty="0">
              <a:solidFill>
                <a:schemeClr val="bg1"/>
              </a:solidFill>
              <a:latin typeface="Source Han Sans CN Heavy" panose="020B0500000000000000" pitchFamily="34" charset="-128"/>
              <a:ea typeface="Source Han Sans CN Heavy" panose="020B0500000000000000" pitchFamily="34" charset="-128"/>
              <a:cs typeface="Aharoni" panose="02010803020104030203" pitchFamily="2" charset="-79"/>
              <a:sym typeface="字魂36号-正文宋楷" panose="02000000000000000000" pitchFamily="2" charset="-122"/>
            </a:endParaRPr>
          </a:p>
        </p:txBody>
      </p:sp>
      <p:sp>
        <p:nvSpPr>
          <p:cNvPr id="3" name="文本框 2"/>
          <p:cNvSpPr txBox="1"/>
          <p:nvPr/>
        </p:nvSpPr>
        <p:spPr>
          <a:xfrm>
            <a:off x="-2" y="5319977"/>
            <a:ext cx="2952932" cy="1118255"/>
          </a:xfrm>
          <a:prstGeom prst="rect">
            <a:avLst/>
          </a:prstGeom>
          <a:noFill/>
        </p:spPr>
        <p:txBody>
          <a:bodyPr wrap="square" rtlCol="0">
            <a:spAutoFit/>
          </a:bodyPr>
          <a:lstStyle/>
          <a:p>
            <a:pPr>
              <a:lnSpc>
                <a:spcPts val="4000"/>
              </a:lnSpc>
            </a:pPr>
            <a:r>
              <a:rPr lang="en-US" altLang="zh-CN" sz="2400" dirty="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Presented by</a:t>
            </a:r>
            <a:r>
              <a:rPr lang="en-US" altLang="zh-CN" sz="2400" dirty="0" smtClean="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a:t>
            </a:r>
          </a:p>
          <a:p>
            <a:pPr>
              <a:lnSpc>
                <a:spcPts val="4000"/>
              </a:lnSpc>
            </a:pPr>
            <a:r>
              <a:rPr lang="en-US" altLang="zh-CN" sz="2400" dirty="0" smtClean="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    </a:t>
            </a:r>
            <a:r>
              <a:rPr lang="en-US" altLang="zh-CN" sz="2400" dirty="0" smtClean="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PRANEET</a:t>
            </a:r>
            <a:endParaRPr lang="en-US" altLang="zh-CN" sz="2400" dirty="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endParaRPr>
          </a:p>
        </p:txBody>
      </p:sp>
      <p:sp>
        <p:nvSpPr>
          <p:cNvPr id="4" name="文本框 3"/>
          <p:cNvSpPr txBox="1"/>
          <p:nvPr/>
        </p:nvSpPr>
        <p:spPr>
          <a:xfrm>
            <a:off x="2886337" y="3668427"/>
            <a:ext cx="8253515" cy="830997"/>
          </a:xfrm>
          <a:prstGeom prst="rect">
            <a:avLst/>
          </a:prstGeom>
          <a:noFill/>
        </p:spPr>
        <p:txBody>
          <a:bodyPr wrap="square" rtlCol="0">
            <a:spAutoFit/>
          </a:bodyPr>
          <a:lstStyle/>
          <a:p>
            <a:pPr algn="ctr"/>
            <a:r>
              <a:rPr lang="en-US" sz="2400" dirty="0">
                <a:solidFill>
                  <a:schemeClr val="bg1">
                    <a:lumMod val="95000"/>
                  </a:schemeClr>
                </a:solidFill>
              </a:rPr>
              <a:t>Explore the potential of blockchain technology in revolutionizing the voting system and ensuring secure and transparent elections.</a:t>
            </a:r>
            <a:endParaRPr lang="zh-CN" altLang="en-US" sz="2400" dirty="0">
              <a:solidFill>
                <a:schemeClr val="bg1">
                  <a:lumMod val="95000"/>
                </a:schemeClr>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endParaRPr>
          </a:p>
        </p:txBody>
      </p:sp>
      <p:sp>
        <p:nvSpPr>
          <p:cNvPr id="10" name="直角三角形 9">
            <a:extLst>
              <a:ext uri="{FF2B5EF4-FFF2-40B4-BE49-F238E27FC236}">
                <a16:creationId xmlns:a16="http://schemas.microsoft.com/office/drawing/2014/main" id="{0E121BC3-260D-4097-A96F-BBBAB746FBBB}"/>
              </a:ext>
            </a:extLst>
          </p:cNvPr>
          <p:cNvSpPr/>
          <p:nvPr/>
        </p:nvSpPr>
        <p:spPr>
          <a:xfrm rot="10800000">
            <a:off x="8429468" y="0"/>
            <a:ext cx="3762531" cy="376253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pic>
        <p:nvPicPr>
          <p:cNvPr id="8" name="媒体4">
            <a:hlinkClick r:id="" action="ppaction://media"/>
            <a:extLst>
              <a:ext uri="{FF2B5EF4-FFF2-40B4-BE49-F238E27FC236}">
                <a16:creationId xmlns:a16="http://schemas.microsoft.com/office/drawing/2014/main" id="{D1B33DAE-A304-4FB4-8C4A-4986FE81B2A1}"/>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5"/>
          <a:stretch>
            <a:fillRect/>
          </a:stretch>
        </p:blipFill>
        <p:spPr>
          <a:xfrm>
            <a:off x="0" y="-1182479"/>
            <a:ext cx="609600" cy="609600"/>
          </a:xfrm>
          <a:prstGeom prst="rect">
            <a:avLst/>
          </a:prstGeom>
        </p:spPr>
      </p:pic>
      <p:pic>
        <p:nvPicPr>
          <p:cNvPr id="5" name="Picture 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752386" y="50747"/>
            <a:ext cx="2376636" cy="2237999"/>
          </a:xfrm>
          <a:prstGeom prst="rect">
            <a:avLst/>
          </a:prstGeom>
        </p:spPr>
      </p:pic>
      <p:sp>
        <p:nvSpPr>
          <p:cNvPr id="11" name="TextBox 10"/>
          <p:cNvSpPr txBox="1"/>
          <p:nvPr/>
        </p:nvSpPr>
        <p:spPr>
          <a:xfrm>
            <a:off x="794389" y="6354600"/>
            <a:ext cx="2563341" cy="369332"/>
          </a:xfrm>
          <a:prstGeom prst="rect">
            <a:avLst/>
          </a:prstGeom>
          <a:noFill/>
        </p:spPr>
        <p:txBody>
          <a:bodyPr wrap="square" rtlCol="0">
            <a:spAutoFit/>
          </a:bodyPr>
          <a:lstStyle/>
          <a:p>
            <a:r>
              <a:rPr lang="en-IN" b="1" dirty="0" smtClean="0">
                <a:solidFill>
                  <a:srgbClr val="0E314F"/>
                </a:solidFill>
              </a:rPr>
              <a:t>(2302570049)</a:t>
            </a:r>
            <a:endParaRPr lang="en-IN" b="1" dirty="0">
              <a:solidFill>
                <a:srgbClr val="0E314F"/>
              </a:solidFill>
            </a:endParaRPr>
          </a:p>
        </p:txBody>
      </p:sp>
    </p:spTree>
    <p:extLst>
      <p:ext uri="{BB962C8B-B14F-4D97-AF65-F5344CB8AC3E}">
        <p14:creationId xmlns:p14="http://schemas.microsoft.com/office/powerpoint/2010/main" val="772474017"/>
      </p:ext>
    </p:extLst>
  </p:cSld>
  <p:clrMapOvr>
    <a:masterClrMapping/>
  </p:clrMapOvr>
  <mc:AlternateContent xmlns:mc="http://schemas.openxmlformats.org/markup-compatibility/2006" xmlns:p14="http://schemas.microsoft.com/office/powerpoint/2010/main">
    <mc:Choice Requires="p14">
      <p:transition spd="slow" p14:dur="1250" advTm="0">
        <p:push dir="u"/>
      </p:transition>
    </mc:Choice>
    <mc:Fallback xmlns="">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8C6F4C64-45E8-4273-BF15-0C1AD71340C8}"/>
              </a:ext>
            </a:extLst>
          </p:cNvPr>
          <p:cNvPicPr>
            <a:picLocks noChangeAspect="1"/>
          </p:cNvPicPr>
          <p:nvPr/>
        </p:nvPicPr>
        <p:blipFill rotWithShape="1">
          <a:blip r:embed="rId2">
            <a:extLst>
              <a:ext uri="{28A0092B-C50C-407E-A947-70E740481C1C}">
                <a14:useLocalDpi xmlns:a14="http://schemas.microsoft.com/office/drawing/2010/main"/>
              </a:ext>
            </a:extLst>
          </a:blip>
          <a:srcRect l="4150" t="32412" r="40803" b="12542"/>
          <a:stretch/>
        </p:blipFill>
        <p:spPr>
          <a:xfrm>
            <a:off x="0" y="0"/>
            <a:ext cx="12192000" cy="6858000"/>
          </a:xfrm>
          <a:prstGeom prst="rect">
            <a:avLst/>
          </a:prstGeom>
        </p:spPr>
      </p:pic>
      <p:sp>
        <p:nvSpPr>
          <p:cNvPr id="32" name="矩形 31">
            <a:extLst>
              <a:ext uri="{FF2B5EF4-FFF2-40B4-BE49-F238E27FC236}">
                <a16:creationId xmlns:a16="http://schemas.microsoft.com/office/drawing/2014/main" id="{2C050353-0B7D-49E1-948E-AC9E6D394D2C}"/>
              </a:ext>
            </a:extLst>
          </p:cNvPr>
          <p:cNvSpPr/>
          <p:nvPr/>
        </p:nvSpPr>
        <p:spPr>
          <a:xfrm>
            <a:off x="0" y="0"/>
            <a:ext cx="12192000" cy="6858000"/>
          </a:xfrm>
          <a:prstGeom prst="rect">
            <a:avLst/>
          </a:prstGeom>
          <a:solidFill>
            <a:srgbClr val="0E314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 name="文本框 2"/>
          <p:cNvSpPr txBox="1"/>
          <p:nvPr/>
        </p:nvSpPr>
        <p:spPr>
          <a:xfrm>
            <a:off x="7175653" y="1566049"/>
            <a:ext cx="4010586" cy="923330"/>
          </a:xfrm>
          <a:prstGeom prst="rect">
            <a:avLst/>
          </a:prstGeom>
          <a:noFill/>
        </p:spPr>
        <p:txBody>
          <a:bodyPr wrap="square" rtlCol="0">
            <a:spAutoFit/>
          </a:bodyPr>
          <a:lstStyle/>
          <a:p>
            <a:pPr algn="ctr"/>
            <a:r>
              <a:rPr lang="en-US" altLang="zh-CN" sz="5400" b="1" dirty="0">
                <a:solidFill>
                  <a:schemeClr val="bg1"/>
                </a:solidFill>
                <a:latin typeface="Source Han Sans CN Heavy" panose="020B0500000000000000" pitchFamily="34" charset="-128"/>
                <a:ea typeface="Source Han Sans CN Heavy" panose="020B0500000000000000" pitchFamily="34" charset="-128"/>
                <a:cs typeface="Aharoni" panose="02010803020104030203" pitchFamily="2" charset="-79"/>
                <a:sym typeface="字魂36号-正文宋楷" panose="02000000000000000000" pitchFamily="2" charset="-122"/>
              </a:rPr>
              <a:t>CONTENTS</a:t>
            </a:r>
          </a:p>
        </p:txBody>
      </p:sp>
      <p:sp>
        <p:nvSpPr>
          <p:cNvPr id="21" name="Rectangle 11"/>
          <p:cNvSpPr/>
          <p:nvPr/>
        </p:nvSpPr>
        <p:spPr>
          <a:xfrm>
            <a:off x="1076180" y="3533439"/>
            <a:ext cx="2687938" cy="2282101"/>
          </a:xfrm>
          <a:prstGeom prst="rect">
            <a:avLst/>
          </a:prstGeom>
          <a:solidFill>
            <a:srgbClr val="F8F3ED"/>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04">
              <a:lnSpc>
                <a:spcPct val="200000"/>
              </a:lnSpc>
            </a:pPr>
            <a:endParaRPr lang="en-US" sz="1200" dirty="0">
              <a:solidFill>
                <a:prstClr val="white"/>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sp>
        <p:nvSpPr>
          <p:cNvPr id="17" name="Rectangle 18"/>
          <p:cNvSpPr/>
          <p:nvPr/>
        </p:nvSpPr>
        <p:spPr>
          <a:xfrm>
            <a:off x="3867996" y="1093465"/>
            <a:ext cx="2765152" cy="2282101"/>
          </a:xfrm>
          <a:prstGeom prst="rect">
            <a:avLst/>
          </a:prstGeom>
          <a:solidFill>
            <a:srgbClr val="F8F3ED"/>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04">
              <a:lnSpc>
                <a:spcPct val="200000"/>
              </a:lnSpc>
            </a:pPr>
            <a:endParaRPr lang="en-US" sz="1200" dirty="0">
              <a:solidFill>
                <a:srgbClr val="767171"/>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sp>
        <p:nvSpPr>
          <p:cNvPr id="25" name="Rectangle 11"/>
          <p:cNvSpPr/>
          <p:nvPr/>
        </p:nvSpPr>
        <p:spPr>
          <a:xfrm>
            <a:off x="1078678" y="1092541"/>
            <a:ext cx="2687938" cy="2282101"/>
          </a:xfrm>
          <a:prstGeom prst="rect">
            <a:avLst/>
          </a:prstGeom>
          <a:solidFill>
            <a:srgbClr val="F8F3ED"/>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04">
              <a:lnSpc>
                <a:spcPct val="200000"/>
              </a:lnSpc>
            </a:pPr>
            <a:endParaRPr lang="en-US" sz="1200" dirty="0">
              <a:solidFill>
                <a:prstClr val="white"/>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sp>
        <p:nvSpPr>
          <p:cNvPr id="26" name="Rectangle 11"/>
          <p:cNvSpPr/>
          <p:nvPr/>
        </p:nvSpPr>
        <p:spPr>
          <a:xfrm>
            <a:off x="3911819" y="3535937"/>
            <a:ext cx="2687938" cy="2282101"/>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04">
              <a:lnSpc>
                <a:spcPct val="200000"/>
              </a:lnSpc>
            </a:pPr>
            <a:endParaRPr lang="en-US" sz="1200" dirty="0">
              <a:solidFill>
                <a:prstClr val="white"/>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sp>
        <p:nvSpPr>
          <p:cNvPr id="2" name="等腰三角形 1">
            <a:extLst>
              <a:ext uri="{FF2B5EF4-FFF2-40B4-BE49-F238E27FC236}">
                <a16:creationId xmlns:a16="http://schemas.microsoft.com/office/drawing/2014/main" id="{CE6B9AA9-590B-4729-BF58-99632487A69C}"/>
              </a:ext>
            </a:extLst>
          </p:cNvPr>
          <p:cNvSpPr/>
          <p:nvPr/>
        </p:nvSpPr>
        <p:spPr>
          <a:xfrm rot="5400000">
            <a:off x="1059293" y="1074674"/>
            <a:ext cx="718891" cy="697626"/>
          </a:xfrm>
          <a:prstGeom prst="triangle">
            <a:avLst>
              <a:gd name="adj" fmla="val 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3" name="等腰三角形 32">
            <a:extLst>
              <a:ext uri="{FF2B5EF4-FFF2-40B4-BE49-F238E27FC236}">
                <a16:creationId xmlns:a16="http://schemas.microsoft.com/office/drawing/2014/main" id="{7881A9E0-14B6-43EE-AEEB-5CE922ECCCEF}"/>
              </a:ext>
            </a:extLst>
          </p:cNvPr>
          <p:cNvSpPr/>
          <p:nvPr/>
        </p:nvSpPr>
        <p:spPr>
          <a:xfrm rot="5400000">
            <a:off x="1059293" y="3534547"/>
            <a:ext cx="718891" cy="697626"/>
          </a:xfrm>
          <a:prstGeom prst="triangle">
            <a:avLst>
              <a:gd name="adj" fmla="val 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4" name="等腰三角形 33">
            <a:extLst>
              <a:ext uri="{FF2B5EF4-FFF2-40B4-BE49-F238E27FC236}">
                <a16:creationId xmlns:a16="http://schemas.microsoft.com/office/drawing/2014/main" id="{6283F624-9D91-4FC0-848C-951B20819532}"/>
              </a:ext>
            </a:extLst>
          </p:cNvPr>
          <p:cNvSpPr/>
          <p:nvPr/>
        </p:nvSpPr>
        <p:spPr>
          <a:xfrm rot="5400000">
            <a:off x="3853521" y="1074674"/>
            <a:ext cx="718891" cy="697626"/>
          </a:xfrm>
          <a:prstGeom prst="triangle">
            <a:avLst>
              <a:gd name="adj" fmla="val 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5" name="等腰三角形 34">
            <a:extLst>
              <a:ext uri="{FF2B5EF4-FFF2-40B4-BE49-F238E27FC236}">
                <a16:creationId xmlns:a16="http://schemas.microsoft.com/office/drawing/2014/main" id="{8916AC30-FD45-422D-9064-0F9C57E229BB}"/>
              </a:ext>
            </a:extLst>
          </p:cNvPr>
          <p:cNvSpPr/>
          <p:nvPr/>
        </p:nvSpPr>
        <p:spPr>
          <a:xfrm rot="5400000">
            <a:off x="3900594" y="3525764"/>
            <a:ext cx="718891" cy="697626"/>
          </a:xfrm>
          <a:prstGeom prst="triangle">
            <a:avLst>
              <a:gd name="adj" fmla="val 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6" name="TextBox 21">
            <a:extLst>
              <a:ext uri="{FF2B5EF4-FFF2-40B4-BE49-F238E27FC236}">
                <a16:creationId xmlns:a16="http://schemas.microsoft.com/office/drawing/2014/main" id="{B30E146D-2AE7-4E32-9620-3CCE83EC9AF2}"/>
              </a:ext>
            </a:extLst>
          </p:cNvPr>
          <p:cNvSpPr txBox="1"/>
          <p:nvPr/>
        </p:nvSpPr>
        <p:spPr>
          <a:xfrm>
            <a:off x="1353728" y="2004124"/>
            <a:ext cx="2271840" cy="586635"/>
          </a:xfrm>
          <a:prstGeom prst="rect">
            <a:avLst/>
          </a:prstGeom>
          <a:noFill/>
        </p:spPr>
        <p:txBody>
          <a:bodyPr wrap="none" rtlCol="0">
            <a:spAutoFit/>
          </a:bodyPr>
          <a:lstStyle/>
          <a:p>
            <a:pPr>
              <a:lnSpc>
                <a:spcPct val="150000"/>
              </a:lnSpc>
            </a:pPr>
            <a:r>
              <a:rPr lang="en-IN" sz="2400" b="1" dirty="0" smtClean="0">
                <a:ea typeface="Source Han Sans CN Medium" panose="020B0500000000000000"/>
              </a:rPr>
              <a:t>INTRODUCTION </a:t>
            </a:r>
            <a:endParaRPr lang="en-US" sz="2200" b="1" dirty="0">
              <a:solidFill>
                <a:srgbClr val="767171"/>
              </a:solidFill>
              <a:latin typeface="Source Han Sans CN Heavy" panose="020B0500000000000000" pitchFamily="34" charset="-128"/>
              <a:ea typeface="Source Han Sans CN Medium" panose="020B0500000000000000"/>
              <a:cs typeface="+mn-ea"/>
              <a:sym typeface="字魂36号-正文宋楷" panose="02000000000000000000" pitchFamily="2" charset="-122"/>
            </a:endParaRPr>
          </a:p>
        </p:txBody>
      </p:sp>
      <p:sp>
        <p:nvSpPr>
          <p:cNvPr id="37" name="TextBox 21">
            <a:extLst>
              <a:ext uri="{FF2B5EF4-FFF2-40B4-BE49-F238E27FC236}">
                <a16:creationId xmlns:a16="http://schemas.microsoft.com/office/drawing/2014/main" id="{6D6AAC2D-390D-474F-A3F2-B0B1A89BBAE8}"/>
              </a:ext>
            </a:extLst>
          </p:cNvPr>
          <p:cNvSpPr txBox="1"/>
          <p:nvPr/>
        </p:nvSpPr>
        <p:spPr>
          <a:xfrm>
            <a:off x="4111688" y="1435168"/>
            <a:ext cx="2488069" cy="1754326"/>
          </a:xfrm>
          <a:prstGeom prst="rect">
            <a:avLst/>
          </a:prstGeom>
          <a:noFill/>
        </p:spPr>
        <p:txBody>
          <a:bodyPr wrap="square" rtlCol="0">
            <a:spAutoFit/>
          </a:bodyPr>
          <a:lstStyle/>
          <a:p>
            <a:pPr>
              <a:lnSpc>
                <a:spcPct val="150000"/>
              </a:lnSpc>
            </a:pPr>
            <a:r>
              <a:rPr lang="en-US" sz="2400" b="1" dirty="0" smtClean="0">
                <a:ea typeface="Source Han Sans CN Medium" panose="020B0500000000000000"/>
              </a:rPr>
              <a:t>CURRENT STATE  </a:t>
            </a:r>
          </a:p>
          <a:p>
            <a:pPr>
              <a:lnSpc>
                <a:spcPct val="150000"/>
              </a:lnSpc>
            </a:pPr>
            <a:r>
              <a:rPr lang="en-US" sz="2400" b="1" dirty="0">
                <a:ea typeface="Source Han Sans CN Medium" panose="020B0500000000000000"/>
              </a:rPr>
              <a:t> </a:t>
            </a:r>
            <a:r>
              <a:rPr lang="en-US" sz="2400" b="1" dirty="0" smtClean="0">
                <a:ea typeface="Source Han Sans CN Medium" panose="020B0500000000000000"/>
              </a:rPr>
              <a:t>            OF        </a:t>
            </a:r>
          </a:p>
          <a:p>
            <a:pPr>
              <a:lnSpc>
                <a:spcPct val="150000"/>
              </a:lnSpc>
            </a:pPr>
            <a:r>
              <a:rPr lang="en-US" sz="2400" b="1" dirty="0" smtClean="0">
                <a:ea typeface="Source Han Sans CN Medium" panose="020B0500000000000000"/>
              </a:rPr>
              <a:t>VOTING SYSTEMS</a:t>
            </a:r>
            <a:endParaRPr lang="en-US" sz="2200" b="1" dirty="0">
              <a:solidFill>
                <a:srgbClr val="767171"/>
              </a:solidFill>
              <a:latin typeface="Source Han Sans CN Heavy" panose="020B0500000000000000" pitchFamily="34" charset="-128"/>
              <a:ea typeface="Source Han Sans CN Medium" panose="020B0500000000000000"/>
              <a:cs typeface="+mn-ea"/>
              <a:sym typeface="字魂36号-正文宋楷" panose="02000000000000000000" pitchFamily="2" charset="-122"/>
            </a:endParaRPr>
          </a:p>
        </p:txBody>
      </p:sp>
      <p:sp>
        <p:nvSpPr>
          <p:cNvPr id="38" name="TextBox 21">
            <a:extLst>
              <a:ext uri="{FF2B5EF4-FFF2-40B4-BE49-F238E27FC236}">
                <a16:creationId xmlns:a16="http://schemas.microsoft.com/office/drawing/2014/main" id="{5C7DCE91-AC50-41EC-9AAD-4538985A11F4}"/>
              </a:ext>
            </a:extLst>
          </p:cNvPr>
          <p:cNvSpPr txBox="1"/>
          <p:nvPr/>
        </p:nvSpPr>
        <p:spPr>
          <a:xfrm>
            <a:off x="1162810" y="3925999"/>
            <a:ext cx="2653675" cy="1754326"/>
          </a:xfrm>
          <a:prstGeom prst="rect">
            <a:avLst/>
          </a:prstGeom>
          <a:noFill/>
        </p:spPr>
        <p:txBody>
          <a:bodyPr wrap="none" rtlCol="0">
            <a:spAutoFit/>
          </a:bodyPr>
          <a:lstStyle/>
          <a:p>
            <a:pPr>
              <a:lnSpc>
                <a:spcPct val="150000"/>
              </a:lnSpc>
            </a:pPr>
            <a:r>
              <a:rPr lang="en-US" sz="2400" b="1" dirty="0" smtClean="0">
                <a:ea typeface="Source Han Sans CN Medium" panose="020B0500000000000000"/>
              </a:rPr>
              <a:t>HOW BLOCKCHAIN </a:t>
            </a:r>
          </a:p>
          <a:p>
            <a:pPr>
              <a:lnSpc>
                <a:spcPct val="150000"/>
              </a:lnSpc>
            </a:pPr>
            <a:r>
              <a:rPr lang="en-US" sz="2400" b="1" dirty="0" smtClean="0">
                <a:ea typeface="Source Han Sans CN Medium" panose="020B0500000000000000"/>
              </a:rPr>
              <a:t>             CAN </a:t>
            </a:r>
          </a:p>
          <a:p>
            <a:pPr>
              <a:lnSpc>
                <a:spcPct val="150000"/>
              </a:lnSpc>
            </a:pPr>
            <a:r>
              <a:rPr lang="en-US" sz="2400" b="1" dirty="0" smtClean="0">
                <a:ea typeface="Source Han Sans CN Medium" panose="020B0500000000000000"/>
              </a:rPr>
              <a:t>IMPROVE VOTING</a:t>
            </a:r>
            <a:endParaRPr lang="en-US" sz="2200" b="1" dirty="0">
              <a:solidFill>
                <a:srgbClr val="767171"/>
              </a:solidFill>
              <a:latin typeface="Source Han Sans CN Heavy" panose="020B0500000000000000" pitchFamily="34" charset="-128"/>
              <a:ea typeface="Source Han Sans CN Medium" panose="020B0500000000000000"/>
              <a:cs typeface="+mn-ea"/>
              <a:sym typeface="字魂36号-正文宋楷" panose="02000000000000000000" pitchFamily="2" charset="-122"/>
            </a:endParaRPr>
          </a:p>
        </p:txBody>
      </p:sp>
      <p:sp>
        <p:nvSpPr>
          <p:cNvPr id="39" name="TextBox 21">
            <a:extLst>
              <a:ext uri="{FF2B5EF4-FFF2-40B4-BE49-F238E27FC236}">
                <a16:creationId xmlns:a16="http://schemas.microsoft.com/office/drawing/2014/main" id="{CA55781D-D8BD-4D58-8C30-CF19EE229256}"/>
              </a:ext>
            </a:extLst>
          </p:cNvPr>
          <p:cNvSpPr txBox="1"/>
          <p:nvPr/>
        </p:nvSpPr>
        <p:spPr>
          <a:xfrm>
            <a:off x="4086778" y="3924997"/>
            <a:ext cx="2302233" cy="1694631"/>
          </a:xfrm>
          <a:prstGeom prst="rect">
            <a:avLst/>
          </a:prstGeom>
          <a:noFill/>
        </p:spPr>
        <p:txBody>
          <a:bodyPr wrap="none" rtlCol="0">
            <a:spAutoFit/>
          </a:bodyPr>
          <a:lstStyle/>
          <a:p>
            <a:pPr>
              <a:lnSpc>
                <a:spcPct val="150000"/>
              </a:lnSpc>
            </a:pPr>
            <a:r>
              <a:rPr lang="en-IN" sz="2400" b="1" dirty="0" smtClean="0">
                <a:ea typeface="Source Han Sans CN Medium" panose="020B0500000000000000"/>
              </a:rPr>
              <a:t>IMPLEMENTING </a:t>
            </a:r>
          </a:p>
          <a:p>
            <a:pPr>
              <a:lnSpc>
                <a:spcPct val="150000"/>
              </a:lnSpc>
            </a:pPr>
            <a:r>
              <a:rPr lang="en-IN" sz="2400" b="1" dirty="0" smtClean="0">
                <a:ea typeface="Source Han Sans CN Medium" panose="020B0500000000000000"/>
              </a:rPr>
              <a:t>BLOCKCHAIN </a:t>
            </a:r>
          </a:p>
          <a:p>
            <a:pPr>
              <a:lnSpc>
                <a:spcPct val="150000"/>
              </a:lnSpc>
            </a:pPr>
            <a:r>
              <a:rPr lang="en-IN" sz="2400" b="1" dirty="0" smtClean="0">
                <a:ea typeface="Source Han Sans CN Medium" panose="020B0500000000000000"/>
              </a:rPr>
              <a:t>IN VOTING</a:t>
            </a:r>
            <a:endParaRPr lang="en-US" sz="2200" b="1" dirty="0">
              <a:solidFill>
                <a:schemeClr val="bg1"/>
              </a:solidFill>
              <a:latin typeface="Source Han Sans CN Heavy" panose="020B0500000000000000" pitchFamily="34" charset="-128"/>
              <a:ea typeface="Source Han Sans CN Medium" panose="020B0500000000000000"/>
              <a:cs typeface="+mn-ea"/>
              <a:sym typeface="字魂36号-正文宋楷" panose="02000000000000000000" pitchFamily="2" charset="-122"/>
            </a:endParaRPr>
          </a:p>
        </p:txBody>
      </p:sp>
      <p:sp>
        <p:nvSpPr>
          <p:cNvPr id="40" name="Rectangle 11"/>
          <p:cNvSpPr/>
          <p:nvPr/>
        </p:nvSpPr>
        <p:spPr>
          <a:xfrm>
            <a:off x="7037683" y="3533439"/>
            <a:ext cx="2687938" cy="2282101"/>
          </a:xfrm>
          <a:prstGeom prst="rect">
            <a:avLst/>
          </a:prstGeom>
          <a:solidFill>
            <a:srgbClr val="F8F3ED"/>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rIns="243840" rtlCol="0" anchor="ctr"/>
          <a:lstStyle/>
          <a:p>
            <a:pPr algn="ctr" defTabSz="1450304">
              <a:lnSpc>
                <a:spcPct val="200000"/>
              </a:lnSpc>
            </a:pPr>
            <a:r>
              <a:rPr lang="en-IN" b="1" dirty="0" smtClean="0">
                <a:solidFill>
                  <a:schemeClr val="tx1"/>
                </a:solidFill>
                <a:ea typeface="Source Han Sans CN Medium" panose="020B0500000000000000"/>
              </a:rPr>
              <a:t>SECURITY OF </a:t>
            </a:r>
          </a:p>
          <a:p>
            <a:pPr algn="ctr" defTabSz="1450304">
              <a:lnSpc>
                <a:spcPct val="200000"/>
              </a:lnSpc>
            </a:pPr>
            <a:r>
              <a:rPr lang="en-IN" b="1" dirty="0" smtClean="0">
                <a:solidFill>
                  <a:schemeClr val="tx1"/>
                </a:solidFill>
                <a:ea typeface="Source Han Sans CN Medium" panose="020B0500000000000000"/>
              </a:rPr>
              <a:t>BLOCKCHAIN VOTING</a:t>
            </a:r>
          </a:p>
          <a:p>
            <a:pPr algn="ctr" defTabSz="1450304">
              <a:lnSpc>
                <a:spcPct val="200000"/>
              </a:lnSpc>
            </a:pPr>
            <a:r>
              <a:rPr lang="en-US" b="1" dirty="0" smtClean="0">
                <a:solidFill>
                  <a:schemeClr val="tx1"/>
                </a:solidFill>
                <a:latin typeface="Source Han Sans CN Medium" panose="020B0500000000000000" pitchFamily="34" charset="-128"/>
                <a:ea typeface="Source Han Sans CN Medium" panose="020B0500000000000000"/>
                <a:cs typeface="+mn-ea"/>
                <a:sym typeface="字魂36号-正文宋楷" panose="02000000000000000000" pitchFamily="2" charset="-122"/>
              </a:rPr>
              <a:t>&amp; FUTURE</a:t>
            </a:r>
            <a:endParaRPr lang="en-US" b="1" dirty="0">
              <a:solidFill>
                <a:schemeClr val="tx1"/>
              </a:solidFill>
              <a:latin typeface="Source Han Sans CN Medium" panose="020B0500000000000000" pitchFamily="34" charset="-128"/>
              <a:ea typeface="Source Han Sans CN Medium" panose="020B0500000000000000"/>
              <a:cs typeface="+mn-ea"/>
              <a:sym typeface="字魂36号-正文宋楷" panose="02000000000000000000" pitchFamily="2" charset="-122"/>
            </a:endParaRPr>
          </a:p>
        </p:txBody>
      </p:sp>
      <p:sp>
        <p:nvSpPr>
          <p:cNvPr id="41" name="等腰三角形 1">
            <a:extLst>
              <a:ext uri="{FF2B5EF4-FFF2-40B4-BE49-F238E27FC236}">
                <a16:creationId xmlns:a16="http://schemas.microsoft.com/office/drawing/2014/main" id="{CE6B9AA9-590B-4729-BF58-99632487A69C}"/>
              </a:ext>
            </a:extLst>
          </p:cNvPr>
          <p:cNvSpPr/>
          <p:nvPr/>
        </p:nvSpPr>
        <p:spPr>
          <a:xfrm rot="5400000">
            <a:off x="7027050" y="3534547"/>
            <a:ext cx="718891" cy="697626"/>
          </a:xfrm>
          <a:prstGeom prst="triangle">
            <a:avLst>
              <a:gd name="adj" fmla="val 15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Tree>
    <p:extLst>
      <p:ext uri="{BB962C8B-B14F-4D97-AF65-F5344CB8AC3E}">
        <p14:creationId xmlns:p14="http://schemas.microsoft.com/office/powerpoint/2010/main" val="2447027764"/>
      </p:ext>
    </p:extLst>
  </p:cSld>
  <p:clrMapOvr>
    <a:masterClrMapping/>
  </p:clrMapOvr>
  <mc:AlternateContent xmlns:mc="http://schemas.openxmlformats.org/markup-compatibility/2006" xmlns:p14="http://schemas.microsoft.com/office/powerpoint/2010/main">
    <mc:Choice Requires="p14">
      <p:transition spd="slow" p14:dur="1250" advTm="0">
        <p:push dir="u"/>
      </p:transition>
    </mc:Choice>
    <mc:Fallback xmlns="">
      <p:transition spd="slow" advTm="0">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ABB5EEE-1D52-4D18-8005-91736779B55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12192000 w 12192000"/>
              <a:gd name="connsiteY0" fmla="*/ 6741767 h 6858000"/>
              <a:gd name="connsiteX1" fmla="*/ 12192000 w 12192000"/>
              <a:gd name="connsiteY1" fmla="*/ 6858000 h 6858000"/>
              <a:gd name="connsiteX2" fmla="*/ 12129526 w 12192000"/>
              <a:gd name="connsiteY2" fmla="*/ 6858000 h 6858000"/>
              <a:gd name="connsiteX3" fmla="*/ 0 w 12192000"/>
              <a:gd name="connsiteY3" fmla="*/ 0 h 6858000"/>
              <a:gd name="connsiteX4" fmla="*/ 5780526 w 12192000"/>
              <a:gd name="connsiteY4" fmla="*/ 0 h 6858000"/>
              <a:gd name="connsiteX5" fmla="*/ 209443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12192000" y="6741767"/>
                </a:moveTo>
                <a:lnTo>
                  <a:pt x="12192000" y="6858000"/>
                </a:lnTo>
                <a:lnTo>
                  <a:pt x="12129526" y="6858000"/>
                </a:lnTo>
                <a:close/>
                <a:moveTo>
                  <a:pt x="0" y="0"/>
                </a:moveTo>
                <a:lnTo>
                  <a:pt x="5780526" y="0"/>
                </a:lnTo>
                <a:lnTo>
                  <a:pt x="2094430" y="6858000"/>
                </a:lnTo>
                <a:lnTo>
                  <a:pt x="0" y="6858000"/>
                </a:lnTo>
                <a:close/>
              </a:path>
            </a:pathLst>
          </a:custGeom>
        </p:spPr>
      </p:pic>
      <p:sp>
        <p:nvSpPr>
          <p:cNvPr id="11" name="任意多边形: 形状 10">
            <a:extLst>
              <a:ext uri="{FF2B5EF4-FFF2-40B4-BE49-F238E27FC236}">
                <a16:creationId xmlns:a16="http://schemas.microsoft.com/office/drawing/2014/main" id="{820904F9-BC6E-455C-AAF2-B7D84EB44CDE}"/>
              </a:ext>
            </a:extLst>
          </p:cNvPr>
          <p:cNvSpPr/>
          <p:nvPr/>
        </p:nvSpPr>
        <p:spPr>
          <a:xfrm>
            <a:off x="-7325" y="0"/>
            <a:ext cx="5683398" cy="6858000"/>
          </a:xfrm>
          <a:custGeom>
            <a:avLst/>
            <a:gdLst>
              <a:gd name="connsiteX0" fmla="*/ 0 w 5683398"/>
              <a:gd name="connsiteY0" fmla="*/ 0 h 6858000"/>
              <a:gd name="connsiteX1" fmla="*/ 5683398 w 5683398"/>
              <a:gd name="connsiteY1" fmla="*/ 0 h 6858000"/>
              <a:gd name="connsiteX2" fmla="*/ 2076745 w 5683398"/>
              <a:gd name="connsiteY2" fmla="*/ 6858000 h 6858000"/>
              <a:gd name="connsiteX3" fmla="*/ 0 w 56833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83398" h="6858000">
                <a:moveTo>
                  <a:pt x="0" y="0"/>
                </a:moveTo>
                <a:lnTo>
                  <a:pt x="5683398" y="0"/>
                </a:lnTo>
                <a:lnTo>
                  <a:pt x="2076745" y="6858000"/>
                </a:lnTo>
                <a:lnTo>
                  <a:pt x="0" y="6858000"/>
                </a:lnTo>
                <a:close/>
              </a:path>
            </a:pathLst>
          </a:custGeom>
          <a:solidFill>
            <a:srgbClr val="0E314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 name="平行四边形 1"/>
          <p:cNvSpPr/>
          <p:nvPr/>
        </p:nvSpPr>
        <p:spPr>
          <a:xfrm>
            <a:off x="215153" y="0"/>
            <a:ext cx="5553636" cy="6858000"/>
          </a:xfrm>
          <a:prstGeom prst="parallelogram">
            <a:avLst>
              <a:gd name="adj" fmla="val 65684"/>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 name="平行四边形 2"/>
          <p:cNvSpPr/>
          <p:nvPr/>
        </p:nvSpPr>
        <p:spPr>
          <a:xfrm>
            <a:off x="1075765" y="-1"/>
            <a:ext cx="2792426" cy="2756647"/>
          </a:xfrm>
          <a:prstGeom prst="parallelogram">
            <a:avLst>
              <a:gd name="adj" fmla="val 53848"/>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5" name="文本框 4"/>
          <p:cNvSpPr txBox="1"/>
          <p:nvPr/>
        </p:nvSpPr>
        <p:spPr>
          <a:xfrm>
            <a:off x="1916206" y="792933"/>
            <a:ext cx="10283119" cy="646331"/>
          </a:xfrm>
          <a:prstGeom prst="rect">
            <a:avLst/>
          </a:prstGeom>
          <a:solidFill>
            <a:schemeClr val="accent3"/>
          </a:solidFill>
        </p:spPr>
        <p:txBody>
          <a:bodyPr wrap="square" rtlCol="0">
            <a:spAutoFit/>
          </a:bodyPr>
          <a:lstStyle/>
          <a:p>
            <a:pPr algn="ctr"/>
            <a:r>
              <a:rPr lang="en-IN" sz="3600" b="1" dirty="0" smtClean="0">
                <a:solidFill>
                  <a:schemeClr val="bg1"/>
                </a:solidFill>
                <a:ea typeface="Source Han Sans CN Medium" panose="020B0500000000000000"/>
              </a:rPr>
              <a:t>INTRODUCTION TO BLOCKCHAIN TECHNOLOGY</a:t>
            </a:r>
            <a:endParaRPr lang="zh-CN" altLang="en-US" sz="3600" b="1" dirty="0">
              <a:solidFill>
                <a:schemeClr val="bg1"/>
              </a:solidFill>
              <a:latin typeface="Source Han Sans CN Heavy" panose="020B0500000000000000" pitchFamily="34" charset="-128"/>
              <a:ea typeface="Source Han Sans CN Heavy" panose="020B0500000000000000" pitchFamily="34" charset="-128"/>
              <a:cs typeface="Aharoni" panose="02010803020104030203" pitchFamily="2" charset="-79"/>
              <a:sym typeface="字魂36号-正文宋楷" panose="02000000000000000000" pitchFamily="2" charset="-122"/>
            </a:endParaRPr>
          </a:p>
        </p:txBody>
      </p:sp>
      <p:sp>
        <p:nvSpPr>
          <p:cNvPr id="6" name="文本框 5"/>
          <p:cNvSpPr txBox="1"/>
          <p:nvPr/>
        </p:nvSpPr>
        <p:spPr>
          <a:xfrm>
            <a:off x="5395034" y="1747975"/>
            <a:ext cx="6109254" cy="5078313"/>
          </a:xfrm>
          <a:prstGeom prst="rect">
            <a:avLst/>
          </a:prstGeom>
          <a:noFill/>
          <a:ln>
            <a:noFill/>
          </a:ln>
        </p:spPr>
        <p:txBody>
          <a:bodyPr wrap="square" rtlCol="0">
            <a:spAutoFit/>
          </a:bodyPr>
          <a:lstStyle/>
          <a:p>
            <a:r>
              <a:rPr lang="en-US" b="1" dirty="0">
                <a:ea typeface="Source Han Sans CN Medium" panose="020B0500000000000000"/>
              </a:rPr>
              <a:t>Blockchain is a </a:t>
            </a:r>
            <a:r>
              <a:rPr lang="en-US" b="1" dirty="0">
                <a:solidFill>
                  <a:srgbClr val="00B0F0"/>
                </a:solidFill>
                <a:ea typeface="Source Han Sans CN Medium" panose="020B0500000000000000"/>
              </a:rPr>
              <a:t>decentralized, secure, and transparent method </a:t>
            </a:r>
            <a:r>
              <a:rPr lang="en-US" b="1" dirty="0">
                <a:ea typeface="Source Han Sans CN Medium" panose="020B0500000000000000"/>
              </a:rPr>
              <a:t>of storing and sharing data</a:t>
            </a:r>
            <a:r>
              <a:rPr lang="en-US" b="1" dirty="0" smtClean="0">
                <a:ea typeface="Source Han Sans CN Medium" panose="020B0500000000000000"/>
              </a:rPr>
              <a:t>.</a:t>
            </a:r>
          </a:p>
          <a:p>
            <a:endParaRPr lang="en-US" b="1" dirty="0" smtClean="0">
              <a:ea typeface="Source Han Sans CN Medium" panose="020B0500000000000000"/>
            </a:endParaRPr>
          </a:p>
          <a:p>
            <a:r>
              <a:rPr lang="en-US" b="1" dirty="0" smtClean="0">
                <a:ea typeface="Source Han Sans CN Medium" panose="020B0500000000000000"/>
              </a:rPr>
              <a:t>It </a:t>
            </a:r>
            <a:r>
              <a:rPr lang="en-US" b="1" dirty="0">
                <a:ea typeface="Source Han Sans CN Medium" panose="020B0500000000000000"/>
              </a:rPr>
              <a:t>can be used to create a </a:t>
            </a:r>
            <a:r>
              <a:rPr lang="en-US" b="1" dirty="0">
                <a:solidFill>
                  <a:srgbClr val="00B0F0"/>
                </a:solidFill>
                <a:ea typeface="Source Han Sans CN Medium" panose="020B0500000000000000"/>
              </a:rPr>
              <a:t>more secure and trustworthy voting system </a:t>
            </a:r>
            <a:r>
              <a:rPr lang="en-US" b="1" dirty="0">
                <a:ea typeface="Source Han Sans CN Medium" panose="020B0500000000000000"/>
              </a:rPr>
              <a:t>that ensures the integrity of the democratic process.</a:t>
            </a:r>
          </a:p>
          <a:p>
            <a:r>
              <a:rPr lang="en-US" b="1" dirty="0">
                <a:ea typeface="Source Han Sans CN Medium" panose="020B0500000000000000"/>
              </a:rPr>
              <a:t>Here are some of the benefits of using blockchain for voting</a:t>
            </a:r>
            <a:r>
              <a:rPr lang="en-US" b="1" dirty="0" smtClean="0">
                <a:ea typeface="Source Han Sans CN Medium" panose="020B0500000000000000"/>
              </a:rPr>
              <a:t>:</a:t>
            </a:r>
          </a:p>
          <a:p>
            <a:pPr lvl="1"/>
            <a:endParaRPr lang="en-US" b="1" dirty="0" smtClean="0">
              <a:solidFill>
                <a:srgbClr val="00B0F0"/>
              </a:solidFill>
              <a:ea typeface="Source Han Sans CN Medium" panose="020B0500000000000000"/>
            </a:endParaRPr>
          </a:p>
          <a:p>
            <a:pPr lvl="1"/>
            <a:r>
              <a:rPr lang="en-US" b="1" dirty="0" smtClean="0">
                <a:solidFill>
                  <a:srgbClr val="00B0F0"/>
                </a:solidFill>
                <a:ea typeface="Source Han Sans CN Medium" panose="020B0500000000000000"/>
              </a:rPr>
              <a:t>Transparency</a:t>
            </a:r>
            <a:r>
              <a:rPr lang="en-US" b="1" dirty="0">
                <a:ea typeface="Source Han Sans CN Medium" panose="020B0500000000000000"/>
              </a:rPr>
              <a:t>: All votes are recorded on a public blockchain, which can be viewed by anyone. This makes it difficult to manipulate or tamper with votes</a:t>
            </a:r>
            <a:r>
              <a:rPr lang="en-US" b="1" dirty="0" smtClean="0">
                <a:ea typeface="Source Han Sans CN Medium" panose="020B0500000000000000"/>
              </a:rPr>
              <a:t>.</a:t>
            </a:r>
          </a:p>
          <a:p>
            <a:pPr lvl="1"/>
            <a:endParaRPr lang="en-US" b="1" dirty="0">
              <a:ea typeface="Source Han Sans CN Medium" panose="020B0500000000000000"/>
            </a:endParaRPr>
          </a:p>
          <a:p>
            <a:pPr lvl="1"/>
            <a:r>
              <a:rPr lang="en-US" b="1" dirty="0">
                <a:solidFill>
                  <a:srgbClr val="00B0F0"/>
                </a:solidFill>
                <a:ea typeface="Source Han Sans CN Medium" panose="020B0500000000000000"/>
              </a:rPr>
              <a:t>Security</a:t>
            </a:r>
            <a:r>
              <a:rPr lang="en-US" b="1" dirty="0">
                <a:ea typeface="Source Han Sans CN Medium" panose="020B0500000000000000"/>
              </a:rPr>
              <a:t>: Blockchain is a very secure technology. It uses cryptography to protect data from unauthorized access</a:t>
            </a:r>
            <a:r>
              <a:rPr lang="en-US" b="1" dirty="0" smtClean="0">
                <a:ea typeface="Source Han Sans CN Medium" panose="020B0500000000000000"/>
              </a:rPr>
              <a:t>.</a:t>
            </a:r>
          </a:p>
          <a:p>
            <a:pPr lvl="1"/>
            <a:endParaRPr lang="en-US" b="1" dirty="0">
              <a:ea typeface="Source Han Sans CN Medium" panose="020B0500000000000000"/>
            </a:endParaRPr>
          </a:p>
          <a:p>
            <a:pPr lvl="1"/>
            <a:r>
              <a:rPr lang="en-US" b="1" dirty="0">
                <a:solidFill>
                  <a:srgbClr val="00B0F0"/>
                </a:solidFill>
                <a:ea typeface="Source Han Sans CN Medium" panose="020B0500000000000000"/>
              </a:rPr>
              <a:t>Efficiency</a:t>
            </a:r>
            <a:r>
              <a:rPr lang="en-US" b="1" dirty="0">
                <a:ea typeface="Source Han Sans CN Medium" panose="020B0500000000000000"/>
              </a:rPr>
              <a:t>: Blockchain can help to streamline the voting process and make it more efficient. For example, it can be used to automatize tasks such as voter registration and vote counting.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56" y="1570757"/>
            <a:ext cx="3437166" cy="5155750"/>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05456" y="2344291"/>
            <a:ext cx="1042416" cy="1205288"/>
          </a:xfrm>
          <a:prstGeom prst="rect">
            <a:avLst/>
          </a:prstGeom>
        </p:spPr>
      </p:pic>
    </p:spTree>
    <p:extLst>
      <p:ext uri="{BB962C8B-B14F-4D97-AF65-F5344CB8AC3E}">
        <p14:creationId xmlns:p14="http://schemas.microsoft.com/office/powerpoint/2010/main" val="1268018870"/>
      </p:ext>
    </p:extLst>
  </p:cSld>
  <p:clrMapOvr>
    <a:masterClrMapping/>
  </p:clrMapOvr>
  <mc:AlternateContent xmlns:mc="http://schemas.openxmlformats.org/markup-compatibility/2006" xmlns:p14="http://schemas.microsoft.com/office/powerpoint/2010/main">
    <mc:Choice Requires="p14">
      <p:transition spd="slow" p14:dur="1250" advTm="0">
        <p:push dir="u"/>
      </p:transition>
    </mc:Choice>
    <mc:Fallback xmlns="">
      <p:transition spd="slow" advTm="0">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B9AA7E5F-75CB-4630-8BC3-4DB7A1F26390}"/>
              </a:ext>
            </a:extLst>
          </p:cNvPr>
          <p:cNvSpPr/>
          <p:nvPr/>
        </p:nvSpPr>
        <p:spPr>
          <a:xfrm>
            <a:off x="782792" y="849965"/>
            <a:ext cx="4835492" cy="1754326"/>
          </a:xfrm>
          <a:prstGeom prst="rect">
            <a:avLst/>
          </a:prstGeom>
        </p:spPr>
        <p:txBody>
          <a:bodyPr wrap="square">
            <a:spAutoFit/>
          </a:bodyPr>
          <a:lstStyle/>
          <a:p>
            <a:pPr defTabSz="1219140">
              <a:spcBef>
                <a:spcPct val="20000"/>
              </a:spcBef>
              <a:defRPr/>
            </a:pPr>
            <a:r>
              <a:rPr lang="en-US" b="1" dirty="0"/>
              <a:t>The current state of voting systems varies across different countries and regions. In some places, </a:t>
            </a:r>
            <a:r>
              <a:rPr lang="en-US" b="1" dirty="0">
                <a:solidFill>
                  <a:srgbClr val="00B0F0"/>
                </a:solidFill>
              </a:rPr>
              <a:t>paper ballots </a:t>
            </a:r>
            <a:r>
              <a:rPr lang="en-US" b="1" dirty="0"/>
              <a:t>are still used, while in others, </a:t>
            </a:r>
            <a:r>
              <a:rPr lang="en-US" b="1" dirty="0">
                <a:solidFill>
                  <a:srgbClr val="00B0F0"/>
                </a:solidFill>
              </a:rPr>
              <a:t>electronic voting machines</a:t>
            </a:r>
            <a:r>
              <a:rPr lang="en-US" b="1" dirty="0"/>
              <a:t> are more common. However, both types of systems have their own set of </a:t>
            </a:r>
            <a:r>
              <a:rPr lang="en-US" b="1" dirty="0">
                <a:solidFill>
                  <a:srgbClr val="00B0F0"/>
                </a:solidFill>
              </a:rPr>
              <a:t>challenges and limitations</a:t>
            </a:r>
            <a:r>
              <a:rPr lang="en-US" b="1" dirty="0"/>
              <a:t>.</a:t>
            </a:r>
            <a:endParaRPr lang="en-US" altLang="zh-CN" b="1" dirty="0">
              <a:solidFill>
                <a:schemeClr val="tx1">
                  <a:lumMod val="50000"/>
                  <a:lumOff val="50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cxnSp>
        <p:nvCxnSpPr>
          <p:cNvPr id="15" name="直接连接符 14">
            <a:extLst>
              <a:ext uri="{FF2B5EF4-FFF2-40B4-BE49-F238E27FC236}">
                <a16:creationId xmlns:a16="http://schemas.microsoft.com/office/drawing/2014/main" id="{8488EE19-A8C5-4399-B874-39B300B36C5F}"/>
              </a:ext>
            </a:extLst>
          </p:cNvPr>
          <p:cNvCxnSpPr>
            <a:cxnSpLocks/>
          </p:cNvCxnSpPr>
          <p:nvPr/>
        </p:nvCxnSpPr>
        <p:spPr>
          <a:xfrm>
            <a:off x="531862" y="641288"/>
            <a:ext cx="11103418" cy="0"/>
          </a:xfrm>
          <a:prstGeom prst="line">
            <a:avLst/>
          </a:prstGeom>
          <a:noFill/>
          <a:ln cap="rnd">
            <a:solidFill>
              <a:srgbClr val="525252"/>
            </a:solidFill>
            <a:round/>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a:extLst>
              <a:ext uri="{FF2B5EF4-FFF2-40B4-BE49-F238E27FC236}">
                <a16:creationId xmlns:a16="http://schemas.microsoft.com/office/drawing/2014/main" id="{46306FC7-54D4-46BC-9903-8E1D41ED951A}"/>
              </a:ext>
            </a:extLst>
          </p:cNvPr>
          <p:cNvSpPr txBox="1"/>
          <p:nvPr/>
        </p:nvSpPr>
        <p:spPr>
          <a:xfrm>
            <a:off x="292800" y="1515"/>
            <a:ext cx="9759462" cy="830997"/>
          </a:xfrm>
          <a:prstGeom prst="rect">
            <a:avLst/>
          </a:prstGeom>
          <a:noFill/>
        </p:spPr>
        <p:txBody>
          <a:bodyPr wrap="square" rtlCol="0">
            <a:spAutoFit/>
          </a:bodyPr>
          <a:lstStyle/>
          <a:p>
            <a:pPr algn="ctr"/>
            <a:r>
              <a:rPr lang="en-US" sz="4800" b="1" dirty="0" smtClean="0">
                <a:ea typeface="Source Han Sans CN Medium" panose="020B0500000000000000"/>
              </a:rPr>
              <a:t>CURRENT STATE OF VOTING SYSTEMS</a:t>
            </a:r>
            <a:endParaRPr lang="zh-CN" altLang="en-US" sz="4800" b="1" dirty="0">
              <a:latin typeface="Source Han Sans CN Heavy" panose="020B0500000000000000" pitchFamily="34" charset="-128"/>
              <a:ea typeface="Source Han Sans CN Heavy" panose="020B0500000000000000" pitchFamily="34" charset="-128"/>
              <a:cs typeface="Aharoni" panose="02010803020104030203" pitchFamily="2" charset="-79"/>
              <a:sym typeface="字魂36号-正文宋楷" panose="02000000000000000000" pitchFamily="2" charset="-122"/>
            </a:endParaRPr>
          </a:p>
        </p:txBody>
      </p:sp>
      <p:cxnSp>
        <p:nvCxnSpPr>
          <p:cNvPr id="18" name="直接连接符 17">
            <a:extLst>
              <a:ext uri="{FF2B5EF4-FFF2-40B4-BE49-F238E27FC236}">
                <a16:creationId xmlns:a16="http://schemas.microsoft.com/office/drawing/2014/main" id="{8FFF4B94-9FCC-4790-9C4B-DEE1A1D3DB72}"/>
              </a:ext>
            </a:extLst>
          </p:cNvPr>
          <p:cNvCxnSpPr>
            <a:cxnSpLocks/>
          </p:cNvCxnSpPr>
          <p:nvPr/>
        </p:nvCxnSpPr>
        <p:spPr>
          <a:xfrm>
            <a:off x="11635280" y="432610"/>
            <a:ext cx="0" cy="417355"/>
          </a:xfrm>
          <a:prstGeom prst="line">
            <a:avLst/>
          </a:prstGeom>
          <a:noFill/>
          <a:ln cap="rnd">
            <a:solidFill>
              <a:srgbClr val="525252"/>
            </a:solidFill>
            <a:round/>
          </a:ln>
        </p:spPr>
        <p:style>
          <a:lnRef idx="2">
            <a:schemeClr val="accent1">
              <a:shade val="50000"/>
            </a:schemeClr>
          </a:lnRef>
          <a:fillRef idx="1">
            <a:schemeClr val="accent1"/>
          </a:fillRef>
          <a:effectRef idx="0">
            <a:schemeClr val="accent1"/>
          </a:effectRef>
          <a:fontRef idx="minor">
            <a:schemeClr val="lt1"/>
          </a:fontRef>
        </p:style>
      </p:cxnSp>
      <p:sp>
        <p:nvSpPr>
          <p:cNvPr id="19" name="椭圆 18">
            <a:extLst>
              <a:ext uri="{FF2B5EF4-FFF2-40B4-BE49-F238E27FC236}">
                <a16:creationId xmlns:a16="http://schemas.microsoft.com/office/drawing/2014/main" id="{D6EA937F-A5A3-4B64-95A7-EF2C99BD2FDC}"/>
              </a:ext>
            </a:extLst>
          </p:cNvPr>
          <p:cNvSpPr/>
          <p:nvPr/>
        </p:nvSpPr>
        <p:spPr>
          <a:xfrm>
            <a:off x="11586670" y="303470"/>
            <a:ext cx="92460" cy="92460"/>
          </a:xfrm>
          <a:prstGeom prst="ellipse">
            <a:avLst/>
          </a:prstGeom>
          <a:solidFill>
            <a:schemeClr val="accent3"/>
          </a:solidFill>
          <a:ln>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 name="等腰三角形 1">
            <a:extLst>
              <a:ext uri="{FF2B5EF4-FFF2-40B4-BE49-F238E27FC236}">
                <a16:creationId xmlns:a16="http://schemas.microsoft.com/office/drawing/2014/main" id="{FCA8E22F-C0D8-4B8C-A7DE-0644290F40F1}"/>
              </a:ext>
            </a:extLst>
          </p:cNvPr>
          <p:cNvSpPr/>
          <p:nvPr/>
        </p:nvSpPr>
        <p:spPr>
          <a:xfrm rot="5400000">
            <a:off x="-27454" y="277523"/>
            <a:ext cx="398086" cy="3431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8" name="TextBox 7"/>
          <p:cNvSpPr txBox="1"/>
          <p:nvPr/>
        </p:nvSpPr>
        <p:spPr>
          <a:xfrm>
            <a:off x="782792" y="2730928"/>
            <a:ext cx="4923415" cy="4062651"/>
          </a:xfrm>
          <a:prstGeom prst="rect">
            <a:avLst/>
          </a:prstGeom>
          <a:noFill/>
        </p:spPr>
        <p:txBody>
          <a:bodyPr wrap="square" rtlCol="0">
            <a:spAutoFit/>
          </a:bodyPr>
          <a:lstStyle/>
          <a:p>
            <a:r>
              <a:rPr lang="en-US" sz="2000" b="1" dirty="0"/>
              <a:t>Paper ballots</a:t>
            </a:r>
            <a:r>
              <a:rPr lang="en-US" sz="2000" b="1" dirty="0" smtClean="0"/>
              <a:t>:</a:t>
            </a:r>
          </a:p>
          <a:p>
            <a:endParaRPr lang="en-US" b="1" dirty="0"/>
          </a:p>
          <a:p>
            <a:r>
              <a:rPr lang="en-US" b="1" dirty="0"/>
              <a:t>Susceptible to </a:t>
            </a:r>
            <a:r>
              <a:rPr lang="en-US" b="1" dirty="0">
                <a:solidFill>
                  <a:srgbClr val="00B0F0"/>
                </a:solidFill>
              </a:rPr>
              <a:t>errors and fraud</a:t>
            </a:r>
          </a:p>
          <a:p>
            <a:r>
              <a:rPr lang="en-US" b="1" dirty="0">
                <a:solidFill>
                  <a:srgbClr val="00B0F0"/>
                </a:solidFill>
              </a:rPr>
              <a:t>Difficult to count accurately and efficiently</a:t>
            </a:r>
          </a:p>
          <a:p>
            <a:r>
              <a:rPr lang="en-US" b="1" dirty="0">
                <a:solidFill>
                  <a:srgbClr val="00B0F0"/>
                </a:solidFill>
              </a:rPr>
              <a:t>Can lead to delays and disputes</a:t>
            </a:r>
          </a:p>
          <a:p>
            <a:endParaRPr lang="en-US" sz="2000" b="1" dirty="0" smtClean="0"/>
          </a:p>
          <a:p>
            <a:r>
              <a:rPr lang="en-US" sz="2000" b="1" dirty="0" smtClean="0"/>
              <a:t>Electronic </a:t>
            </a:r>
            <a:r>
              <a:rPr lang="en-US" sz="2000" b="1" dirty="0"/>
              <a:t>voting machines</a:t>
            </a:r>
            <a:r>
              <a:rPr lang="en-US" sz="2000" b="1" dirty="0" smtClean="0"/>
              <a:t>:</a:t>
            </a:r>
          </a:p>
          <a:p>
            <a:endParaRPr lang="en-US" b="1" dirty="0" smtClean="0"/>
          </a:p>
          <a:p>
            <a:r>
              <a:rPr lang="en-US" b="1" dirty="0" smtClean="0"/>
              <a:t>Vulnerable </a:t>
            </a:r>
            <a:r>
              <a:rPr lang="en-US" b="1" dirty="0"/>
              <a:t>to </a:t>
            </a:r>
            <a:r>
              <a:rPr lang="en-US" b="1" dirty="0">
                <a:solidFill>
                  <a:srgbClr val="00B0F0"/>
                </a:solidFill>
              </a:rPr>
              <a:t>hacking and manipulation</a:t>
            </a:r>
          </a:p>
          <a:p>
            <a:r>
              <a:rPr lang="en-US" b="1" dirty="0">
                <a:solidFill>
                  <a:srgbClr val="00B0F0"/>
                </a:solidFill>
              </a:rPr>
              <a:t>Difficult to audit </a:t>
            </a:r>
            <a:r>
              <a:rPr lang="en-US" b="1" dirty="0"/>
              <a:t>and verify</a:t>
            </a:r>
          </a:p>
          <a:p>
            <a:r>
              <a:rPr lang="en-US" b="1" dirty="0"/>
              <a:t>Can lead to voter </a:t>
            </a:r>
            <a:r>
              <a:rPr lang="en-US" b="1" dirty="0" smtClean="0"/>
              <a:t>distrust</a:t>
            </a:r>
          </a:p>
          <a:p>
            <a:endParaRPr lang="en-US" b="1" dirty="0"/>
          </a:p>
          <a:p>
            <a:r>
              <a:rPr lang="en-US" b="1" dirty="0"/>
              <a:t>Both types of systems can be </a:t>
            </a:r>
            <a:r>
              <a:rPr lang="en-US" b="1" dirty="0">
                <a:solidFill>
                  <a:srgbClr val="00B0F0"/>
                </a:solidFill>
              </a:rPr>
              <a:t>expensive to maintain and upgrade.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315" y="3420208"/>
            <a:ext cx="5546355" cy="3243262"/>
          </a:xfrm>
          <a:prstGeom prst="rect">
            <a:avLst/>
          </a:prstGeom>
        </p:spPr>
      </p:pic>
      <p:pic>
        <p:nvPicPr>
          <p:cNvPr id="20" name="Picture 1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816705" y="974674"/>
            <a:ext cx="2816195" cy="2383987"/>
          </a:xfrm>
          <a:prstGeom prst="rect">
            <a:avLst/>
          </a:prstGeom>
        </p:spPr>
      </p:pic>
      <p:pic>
        <p:nvPicPr>
          <p:cNvPr id="25" name="Picture 2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040315" y="933336"/>
            <a:ext cx="2688467" cy="2386048"/>
          </a:xfrm>
          <a:prstGeom prst="rect">
            <a:avLst/>
          </a:prstGeom>
        </p:spPr>
      </p:pic>
    </p:spTree>
    <p:extLst>
      <p:ext uri="{BB962C8B-B14F-4D97-AF65-F5344CB8AC3E}">
        <p14:creationId xmlns:p14="http://schemas.microsoft.com/office/powerpoint/2010/main" val="772939830"/>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p:cNvSpPr txBox="1">
            <a:spLocks/>
          </p:cNvSpPr>
          <p:nvPr/>
        </p:nvSpPr>
        <p:spPr>
          <a:xfrm>
            <a:off x="2449825" y="607887"/>
            <a:ext cx="7165468" cy="1353120"/>
          </a:xfrm>
          <a:prstGeom prst="rect">
            <a:avLst/>
          </a:prstGeom>
          <a:no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mn-lt"/>
              </a:rPr>
              <a:t>HOW BLOCKCHAIN CAN IMPROVE VOTING</a:t>
            </a:r>
            <a:endParaRPr lang="ru-RU" altLang="zh-CN" sz="8000" b="1" spc="100" dirty="0">
              <a:solidFill>
                <a:schemeClr val="accent1"/>
              </a:solidFill>
              <a:latin typeface="+mn-lt"/>
              <a:ea typeface="Source Han Sans CN Medium" panose="020B0500000000000000" pitchFamily="34" charset="-128"/>
              <a:cs typeface="+mn-ea"/>
              <a:sym typeface="字魂36号-正文宋楷" panose="02000000000000000000" pitchFamily="2" charset="-122"/>
            </a:endParaRPr>
          </a:p>
        </p:txBody>
      </p:sp>
      <p:sp>
        <p:nvSpPr>
          <p:cNvPr id="20" name="矩形 19">
            <a:extLst>
              <a:ext uri="{FF2B5EF4-FFF2-40B4-BE49-F238E27FC236}">
                <a16:creationId xmlns:a16="http://schemas.microsoft.com/office/drawing/2014/main" id="{2A2F7095-9E45-40A4-8804-9A20483CCBE5}"/>
              </a:ext>
            </a:extLst>
          </p:cNvPr>
          <p:cNvSpPr/>
          <p:nvPr/>
        </p:nvSpPr>
        <p:spPr>
          <a:xfrm>
            <a:off x="4187371" y="5044386"/>
            <a:ext cx="3817257" cy="1200329"/>
          </a:xfrm>
          <a:prstGeom prst="rect">
            <a:avLst/>
          </a:prstGeom>
        </p:spPr>
        <p:txBody>
          <a:bodyPr wrap="square">
            <a:spAutoFit/>
          </a:bodyPr>
          <a:lstStyle/>
          <a:p>
            <a:r>
              <a:rPr lang="en-US" dirty="0"/>
              <a:t>Blockchain technology can help </a:t>
            </a:r>
            <a:r>
              <a:rPr lang="en-US" dirty="0">
                <a:solidFill>
                  <a:srgbClr val="00B0F0"/>
                </a:solidFill>
              </a:rPr>
              <a:t>prevent fraud and hacking </a:t>
            </a:r>
            <a:r>
              <a:rPr lang="en-US" dirty="0"/>
              <a:t>by creating a </a:t>
            </a:r>
            <a:r>
              <a:rPr lang="en-US" dirty="0">
                <a:solidFill>
                  <a:srgbClr val="00B0F0"/>
                </a:solidFill>
              </a:rPr>
              <a:t>decentralized and secure system </a:t>
            </a:r>
            <a:r>
              <a:rPr lang="en-US" dirty="0"/>
              <a:t>that is difficult to manipulate or corrupt.</a:t>
            </a:r>
          </a:p>
        </p:txBody>
      </p:sp>
      <p:sp>
        <p:nvSpPr>
          <p:cNvPr id="21" name="矩形 20">
            <a:extLst>
              <a:ext uri="{FF2B5EF4-FFF2-40B4-BE49-F238E27FC236}">
                <a16:creationId xmlns:a16="http://schemas.microsoft.com/office/drawing/2014/main" id="{EDCF653D-0435-4EA4-B727-1441A3BEC8ED}"/>
              </a:ext>
            </a:extLst>
          </p:cNvPr>
          <p:cNvSpPr/>
          <p:nvPr/>
        </p:nvSpPr>
        <p:spPr>
          <a:xfrm>
            <a:off x="359455" y="5058900"/>
            <a:ext cx="3817257" cy="1200329"/>
          </a:xfrm>
          <a:prstGeom prst="rect">
            <a:avLst/>
          </a:prstGeom>
        </p:spPr>
        <p:txBody>
          <a:bodyPr wrap="square">
            <a:spAutoFit/>
          </a:bodyPr>
          <a:lstStyle/>
          <a:p>
            <a:r>
              <a:rPr lang="en-US" dirty="0" smtClean="0"/>
              <a:t>Blockchain </a:t>
            </a:r>
            <a:r>
              <a:rPr lang="en-US" dirty="0"/>
              <a:t>technology can provide a transparent and </a:t>
            </a:r>
            <a:r>
              <a:rPr lang="en-US" dirty="0">
                <a:solidFill>
                  <a:srgbClr val="00B0F0"/>
                </a:solidFill>
              </a:rPr>
              <a:t>tamper-proof record of each vote</a:t>
            </a:r>
            <a:r>
              <a:rPr lang="en-US" dirty="0"/>
              <a:t>, ensuring that every vote is </a:t>
            </a:r>
            <a:r>
              <a:rPr lang="en-US" dirty="0">
                <a:solidFill>
                  <a:srgbClr val="00B0F0"/>
                </a:solidFill>
              </a:rPr>
              <a:t>counted accurately and fairly</a:t>
            </a:r>
            <a:r>
              <a:rPr lang="en-US" dirty="0"/>
              <a:t>.</a:t>
            </a:r>
          </a:p>
        </p:txBody>
      </p:sp>
      <p:sp>
        <p:nvSpPr>
          <p:cNvPr id="22" name="矩形 21">
            <a:extLst>
              <a:ext uri="{FF2B5EF4-FFF2-40B4-BE49-F238E27FC236}">
                <a16:creationId xmlns:a16="http://schemas.microsoft.com/office/drawing/2014/main" id="{6DC5CF4B-00B7-4379-AB48-9B1F395B53B5}"/>
              </a:ext>
            </a:extLst>
          </p:cNvPr>
          <p:cNvSpPr/>
          <p:nvPr/>
        </p:nvSpPr>
        <p:spPr>
          <a:xfrm>
            <a:off x="8131575" y="5037801"/>
            <a:ext cx="3817257" cy="1477328"/>
          </a:xfrm>
          <a:prstGeom prst="rect">
            <a:avLst/>
          </a:prstGeom>
        </p:spPr>
        <p:txBody>
          <a:bodyPr wrap="square">
            <a:spAutoFit/>
          </a:bodyPr>
          <a:lstStyle/>
          <a:p>
            <a:pPr defTabSz="1219140">
              <a:spcBef>
                <a:spcPct val="20000"/>
              </a:spcBef>
              <a:defRPr/>
            </a:pPr>
            <a:r>
              <a:rPr lang="en-US" dirty="0"/>
              <a:t>Blockchain technology can make voting more accessible by allowing </a:t>
            </a:r>
            <a:r>
              <a:rPr lang="en-US" dirty="0">
                <a:solidFill>
                  <a:srgbClr val="00B0F0"/>
                </a:solidFill>
              </a:rPr>
              <a:t>voters to cast their votes remotely and securely, reducing barriers to participation.</a:t>
            </a:r>
            <a:endParaRPr lang="en-US" altLang="zh-CN" dirty="0">
              <a:solidFill>
                <a:srgbClr val="00B0F0"/>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3" name="TextBox 18">
            <a:extLst>
              <a:ext uri="{FF2B5EF4-FFF2-40B4-BE49-F238E27FC236}">
                <a16:creationId xmlns:a16="http://schemas.microsoft.com/office/drawing/2014/main" id="{78678F0A-7393-4B89-8C32-02DA5EEA339A}"/>
              </a:ext>
            </a:extLst>
          </p:cNvPr>
          <p:cNvSpPr txBox="1"/>
          <p:nvPr/>
        </p:nvSpPr>
        <p:spPr>
          <a:xfrm flipH="1">
            <a:off x="359455" y="4634191"/>
            <a:ext cx="3294511" cy="461665"/>
          </a:xfrm>
          <a:prstGeom prst="rect">
            <a:avLst/>
          </a:prstGeom>
          <a:noFill/>
        </p:spPr>
        <p:txBody>
          <a:bodyPr wrap="square" rtlCol="0">
            <a:spAutoFit/>
          </a:bodyPr>
          <a:lstStyle/>
          <a:p>
            <a:r>
              <a:rPr lang="en-US" sz="2400" b="1" dirty="0"/>
              <a:t>Increased Transparency</a:t>
            </a:r>
          </a:p>
        </p:txBody>
      </p:sp>
      <p:sp>
        <p:nvSpPr>
          <p:cNvPr id="24" name="TextBox 18">
            <a:extLst>
              <a:ext uri="{FF2B5EF4-FFF2-40B4-BE49-F238E27FC236}">
                <a16:creationId xmlns:a16="http://schemas.microsoft.com/office/drawing/2014/main" id="{9B8CFAC2-07DF-4841-A32D-C22909B0FA59}"/>
              </a:ext>
            </a:extLst>
          </p:cNvPr>
          <p:cNvSpPr txBox="1"/>
          <p:nvPr/>
        </p:nvSpPr>
        <p:spPr>
          <a:xfrm flipH="1">
            <a:off x="4879292" y="4634191"/>
            <a:ext cx="2674356" cy="461665"/>
          </a:xfrm>
          <a:prstGeom prst="rect">
            <a:avLst/>
          </a:prstGeom>
          <a:noFill/>
        </p:spPr>
        <p:txBody>
          <a:bodyPr wrap="square" rtlCol="0">
            <a:spAutoFit/>
          </a:bodyPr>
          <a:lstStyle/>
          <a:p>
            <a:r>
              <a:rPr lang="en-US" sz="2400" b="1" dirty="0"/>
              <a:t>Enhanced Security</a:t>
            </a:r>
          </a:p>
        </p:txBody>
      </p:sp>
      <p:sp>
        <p:nvSpPr>
          <p:cNvPr id="25" name="TextBox 18">
            <a:extLst>
              <a:ext uri="{FF2B5EF4-FFF2-40B4-BE49-F238E27FC236}">
                <a16:creationId xmlns:a16="http://schemas.microsoft.com/office/drawing/2014/main" id="{B0184336-D9D0-43DF-AAA0-BAEE539679AE}"/>
              </a:ext>
            </a:extLst>
          </p:cNvPr>
          <p:cNvSpPr txBox="1"/>
          <p:nvPr/>
        </p:nvSpPr>
        <p:spPr>
          <a:xfrm flipH="1">
            <a:off x="8696549" y="4597235"/>
            <a:ext cx="3065763" cy="461665"/>
          </a:xfrm>
          <a:prstGeom prst="rect">
            <a:avLst/>
          </a:prstGeom>
          <a:noFill/>
        </p:spPr>
        <p:txBody>
          <a:bodyPr wrap="square" rtlCol="0">
            <a:spAutoFit/>
          </a:bodyPr>
          <a:lstStyle/>
          <a:p>
            <a:r>
              <a:rPr lang="en-IN" sz="2400" b="1" dirty="0"/>
              <a:t>Improved Accessibility</a:t>
            </a:r>
            <a:endParaRPr lang="en-US" sz="2400" b="1" dirty="0">
              <a:latin typeface="Source Han Sans CN Medium" panose="020B0500000000000000" pitchFamily="34" charset="-128"/>
              <a:ea typeface="Source Han Sans CN Medium" panose="020B0500000000000000" pitchFamily="34" charset="-128"/>
              <a:cs typeface="Roboto Black" charset="0"/>
              <a:sym typeface="字魂36号-正文宋楷" panose="02000000000000000000" pitchFamily="2" charset="-122"/>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432" y="2034724"/>
            <a:ext cx="3580614" cy="2588687"/>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142989" y="2117603"/>
            <a:ext cx="3779140" cy="2505808"/>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91982" y="2034724"/>
            <a:ext cx="4100018" cy="2562511"/>
          </a:xfrm>
          <a:prstGeom prst="rect">
            <a:avLst/>
          </a:prstGeom>
        </p:spPr>
      </p:pic>
    </p:spTree>
    <p:extLst>
      <p:ext uri="{BB962C8B-B14F-4D97-AF65-F5344CB8AC3E}">
        <p14:creationId xmlns:p14="http://schemas.microsoft.com/office/powerpoint/2010/main" val="2384758316"/>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4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a:extLst>
              <a:ext uri="{FF2B5EF4-FFF2-40B4-BE49-F238E27FC236}">
                <a16:creationId xmlns:a16="http://schemas.microsoft.com/office/drawing/2014/main" id="{0AB63E15-BC72-4B5F-80E7-1405B22848E9}"/>
              </a:ext>
            </a:extLst>
          </p:cNvPr>
          <p:cNvSpPr txBox="1"/>
          <p:nvPr/>
        </p:nvSpPr>
        <p:spPr>
          <a:xfrm>
            <a:off x="200681" y="437639"/>
            <a:ext cx="1892727" cy="400110"/>
          </a:xfrm>
          <a:prstGeom prst="rect">
            <a:avLst/>
          </a:prstGeom>
          <a:noFill/>
        </p:spPr>
        <p:txBody>
          <a:bodyPr wrap="square" rtlCol="0">
            <a:spAutoFit/>
          </a:bodyPr>
          <a:lstStyle/>
          <a:p>
            <a:r>
              <a:rPr lang="en-US" altLang="zh-CN" sz="2000" dirty="0">
                <a:solidFill>
                  <a:schemeClr val="bg1"/>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Part 04</a:t>
            </a:r>
            <a:endParaRPr lang="zh-CN" altLang="en-US" sz="2000" dirty="0">
              <a:solidFill>
                <a:schemeClr val="bg1"/>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endParaRPr>
          </a:p>
        </p:txBody>
      </p:sp>
      <p:sp>
        <p:nvSpPr>
          <p:cNvPr id="26" name="文本框 25">
            <a:extLst>
              <a:ext uri="{FF2B5EF4-FFF2-40B4-BE49-F238E27FC236}">
                <a16:creationId xmlns:a16="http://schemas.microsoft.com/office/drawing/2014/main" id="{5DD1122C-7414-4B8B-A73D-DD5E66ECC47F}"/>
              </a:ext>
            </a:extLst>
          </p:cNvPr>
          <p:cNvSpPr txBox="1"/>
          <p:nvPr/>
        </p:nvSpPr>
        <p:spPr>
          <a:xfrm>
            <a:off x="0" y="588253"/>
            <a:ext cx="9161585" cy="707886"/>
          </a:xfrm>
          <a:prstGeom prst="rect">
            <a:avLst/>
          </a:prstGeom>
          <a:solidFill>
            <a:schemeClr val="accent3"/>
          </a:solidFill>
        </p:spPr>
        <p:txBody>
          <a:bodyPr wrap="square" rtlCol="0">
            <a:spAutoFit/>
          </a:bodyPr>
          <a:lstStyle/>
          <a:p>
            <a:pPr algn="ctr"/>
            <a:r>
              <a:rPr lang="en-IN" sz="4000" b="1" dirty="0" smtClean="0">
                <a:solidFill>
                  <a:schemeClr val="bg1"/>
                </a:solidFill>
              </a:rPr>
              <a:t>IMPLEMENTING BLOCKCHAIN IN VOTING</a:t>
            </a:r>
            <a:endParaRPr lang="zh-CN" altLang="en-US" sz="4000" b="1" dirty="0">
              <a:solidFill>
                <a:schemeClr val="bg1"/>
              </a:solidFill>
              <a:latin typeface="Source Han Sans CN Heavy" panose="020B0500000000000000" pitchFamily="34" charset="-128"/>
              <a:ea typeface="Source Han Sans CN Heavy" panose="020B0500000000000000" pitchFamily="34" charset="-128"/>
              <a:cs typeface="Aharoni" panose="02010803020104030203" pitchFamily="2" charset="-79"/>
              <a:sym typeface="字魂36号-正文宋楷" panose="02000000000000000000" pitchFamily="2" charset="-122"/>
            </a:endParaRPr>
          </a:p>
        </p:txBody>
      </p:sp>
      <p:sp>
        <p:nvSpPr>
          <p:cNvPr id="11" name="文本框 5">
            <a:extLst>
              <a:ext uri="{FF2B5EF4-FFF2-40B4-BE49-F238E27FC236}">
                <a16:creationId xmlns:a16="http://schemas.microsoft.com/office/drawing/2014/main" id="{DE71FC43-ED9B-844F-B2E2-15EB2755DC46}"/>
              </a:ext>
            </a:extLst>
          </p:cNvPr>
          <p:cNvSpPr txBox="1"/>
          <p:nvPr/>
        </p:nvSpPr>
        <p:spPr>
          <a:xfrm>
            <a:off x="5808679" y="2186794"/>
            <a:ext cx="6271952" cy="3416320"/>
          </a:xfrm>
          <a:prstGeom prst="rect">
            <a:avLst/>
          </a:prstGeom>
          <a:noFill/>
        </p:spPr>
        <p:txBody>
          <a:bodyPr wrap="square" rtlCol="0">
            <a:spAutoFit/>
          </a:bodyPr>
          <a:lstStyle/>
          <a:p>
            <a:r>
              <a:rPr lang="en-US" sz="2400" dirty="0" smtClean="0"/>
              <a:t>Create </a:t>
            </a:r>
            <a:r>
              <a:rPr lang="en-US" sz="2400" dirty="0"/>
              <a:t>a blockchain-based voting system that ensures </a:t>
            </a:r>
            <a:r>
              <a:rPr lang="en-US" sz="2400" dirty="0">
                <a:solidFill>
                  <a:srgbClr val="00B0F0"/>
                </a:solidFill>
              </a:rPr>
              <a:t>transparency, security, and accuracy</a:t>
            </a:r>
            <a:r>
              <a:rPr lang="en-US" sz="2400" dirty="0" smtClean="0"/>
              <a:t>.</a:t>
            </a:r>
          </a:p>
          <a:p>
            <a:endParaRPr lang="en-US" sz="2400" dirty="0"/>
          </a:p>
          <a:p>
            <a:r>
              <a:rPr lang="en-US" sz="2400" dirty="0"/>
              <a:t>Develop a </a:t>
            </a:r>
            <a:r>
              <a:rPr lang="en-US" sz="2400" dirty="0">
                <a:solidFill>
                  <a:srgbClr val="00B0F0"/>
                </a:solidFill>
              </a:rPr>
              <a:t>user-friendly interface </a:t>
            </a:r>
            <a:r>
              <a:rPr lang="en-US" sz="2400" dirty="0"/>
              <a:t>that allows voters to easily cast their votes and verify their authenticity</a:t>
            </a:r>
            <a:r>
              <a:rPr lang="en-US" sz="2400" dirty="0" smtClean="0"/>
              <a:t>.</a:t>
            </a:r>
          </a:p>
          <a:p>
            <a:endParaRPr lang="en-US" sz="2400" dirty="0"/>
          </a:p>
          <a:p>
            <a:r>
              <a:rPr lang="en-US" sz="2400" dirty="0"/>
              <a:t>Establish a </a:t>
            </a:r>
            <a:r>
              <a:rPr lang="en-US" sz="2400" dirty="0">
                <a:solidFill>
                  <a:srgbClr val="00B0F0"/>
                </a:solidFill>
              </a:rPr>
              <a:t>decentralized network </a:t>
            </a:r>
            <a:r>
              <a:rPr lang="en-US" sz="2400" dirty="0"/>
              <a:t>of nodes that can </a:t>
            </a:r>
            <a:r>
              <a:rPr lang="en-US" sz="2400" dirty="0">
                <a:solidFill>
                  <a:srgbClr val="00B0F0"/>
                </a:solidFill>
              </a:rPr>
              <a:t>validate and record votes in real-time</a:t>
            </a:r>
            <a:r>
              <a:rPr lang="en-US" sz="2400" dirty="0"/>
              <a:t>.</a:t>
            </a:r>
            <a:endParaRPr lang="en-US" sz="2400" dirty="0">
              <a:effectLst/>
            </a:endParaRPr>
          </a:p>
        </p:txBody>
      </p:sp>
      <p:sp>
        <p:nvSpPr>
          <p:cNvPr id="13" name="等腰三角形 83">
            <a:extLst>
              <a:ext uri="{FF2B5EF4-FFF2-40B4-BE49-F238E27FC236}">
                <a16:creationId xmlns:a16="http://schemas.microsoft.com/office/drawing/2014/main" id="{8CD71C84-DB79-41E3-936A-CDD6CACF2A19}"/>
              </a:ext>
            </a:extLst>
          </p:cNvPr>
          <p:cNvSpPr/>
          <p:nvPr/>
        </p:nvSpPr>
        <p:spPr>
          <a:xfrm rot="5400000">
            <a:off x="5351343" y="2265990"/>
            <a:ext cx="398086" cy="3431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4" name="等腰三角形 83">
            <a:extLst>
              <a:ext uri="{FF2B5EF4-FFF2-40B4-BE49-F238E27FC236}">
                <a16:creationId xmlns:a16="http://schemas.microsoft.com/office/drawing/2014/main" id="{8CD71C84-DB79-41E3-936A-CDD6CACF2A19}"/>
              </a:ext>
            </a:extLst>
          </p:cNvPr>
          <p:cNvSpPr/>
          <p:nvPr/>
        </p:nvSpPr>
        <p:spPr>
          <a:xfrm rot="5400000">
            <a:off x="5350123" y="3385720"/>
            <a:ext cx="398086" cy="3431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5" name="等腰三角形 83">
            <a:extLst>
              <a:ext uri="{FF2B5EF4-FFF2-40B4-BE49-F238E27FC236}">
                <a16:creationId xmlns:a16="http://schemas.microsoft.com/office/drawing/2014/main" id="{8CD71C84-DB79-41E3-936A-CDD6CACF2A19}"/>
              </a:ext>
            </a:extLst>
          </p:cNvPr>
          <p:cNvSpPr/>
          <p:nvPr/>
        </p:nvSpPr>
        <p:spPr>
          <a:xfrm rot="5400000">
            <a:off x="5350123" y="4829008"/>
            <a:ext cx="398086" cy="3431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pic>
        <p:nvPicPr>
          <p:cNvPr id="2" name="Picture 1"/>
          <p:cNvPicPr>
            <a:picLocks noChangeAspect="1"/>
          </p:cNvPicPr>
          <p:nvPr/>
        </p:nvPicPr>
        <p:blipFill>
          <a:blip r:embed="rId2" cstate="hq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5587" y="1446754"/>
            <a:ext cx="4099698" cy="168447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87" y="3131228"/>
            <a:ext cx="4099698" cy="1684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663" y="4792366"/>
            <a:ext cx="4187622" cy="1876425"/>
          </a:xfrm>
          <a:prstGeom prst="rect">
            <a:avLst/>
          </a:prstGeom>
        </p:spPr>
      </p:pic>
    </p:spTree>
    <p:extLst>
      <p:ext uri="{BB962C8B-B14F-4D97-AF65-F5344CB8AC3E}">
        <p14:creationId xmlns:p14="http://schemas.microsoft.com/office/powerpoint/2010/main" val="1076313572"/>
      </p:ext>
    </p:extLst>
  </p:cSld>
  <p:clrMapOvr>
    <a:masterClrMapping/>
  </p:clrMapOvr>
  <mc:AlternateContent xmlns:mc="http://schemas.openxmlformats.org/markup-compatibility/2006" xmlns:p14="http://schemas.microsoft.com/office/powerpoint/2010/main">
    <mc:Choice Requires="p14">
      <p:transition spd="slow" p14:dur="1250" advTm="0">
        <p:cover/>
      </p:transition>
    </mc:Choice>
    <mc:Fallback xmlns="">
      <p:transition spd="slow" advTm="0">
        <p:cov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p:nvPr/>
        </p:nvGrpSpPr>
        <p:grpSpPr>
          <a:xfrm rot="17996834">
            <a:off x="4770379" y="2186832"/>
            <a:ext cx="3974876" cy="5477837"/>
            <a:chOff x="1079500" y="969962"/>
            <a:chExt cx="8877301" cy="12233276"/>
          </a:xfrm>
        </p:grpSpPr>
        <p:sp>
          <p:nvSpPr>
            <p:cNvPr id="6" name="Freeform 5"/>
            <p:cNvSpPr>
              <a:spLocks/>
            </p:cNvSpPr>
            <p:nvPr/>
          </p:nvSpPr>
          <p:spPr bwMode="auto">
            <a:xfrm>
              <a:off x="1079500" y="4344988"/>
              <a:ext cx="5178425" cy="7847013"/>
            </a:xfrm>
            <a:custGeom>
              <a:avLst/>
              <a:gdLst>
                <a:gd name="T0" fmla="*/ 245 w 245"/>
                <a:gd name="T1" fmla="*/ 0 h 372"/>
                <a:gd name="T2" fmla="*/ 5 w 245"/>
                <a:gd name="T3" fmla="*/ 353 h 372"/>
                <a:gd name="T4" fmla="*/ 14 w 245"/>
                <a:gd name="T5" fmla="*/ 371 h 372"/>
                <a:gd name="T6" fmla="*/ 15 w 245"/>
                <a:gd name="T7" fmla="*/ 372 h 372"/>
                <a:gd name="T8" fmla="*/ 245 w 245"/>
                <a:gd name="T9" fmla="*/ 0 h 372"/>
              </a:gdLst>
              <a:ahLst/>
              <a:cxnLst>
                <a:cxn ang="0">
                  <a:pos x="T0" y="T1"/>
                </a:cxn>
                <a:cxn ang="0">
                  <a:pos x="T2" y="T3"/>
                </a:cxn>
                <a:cxn ang="0">
                  <a:pos x="T4" y="T5"/>
                </a:cxn>
                <a:cxn ang="0">
                  <a:pos x="T6" y="T7"/>
                </a:cxn>
                <a:cxn ang="0">
                  <a:pos x="T8" y="T9"/>
                </a:cxn>
              </a:cxnLst>
              <a:rect l="0" t="0" r="r" b="b"/>
              <a:pathLst>
                <a:path w="245" h="372">
                  <a:moveTo>
                    <a:pt x="245" y="0"/>
                  </a:moveTo>
                  <a:cubicBezTo>
                    <a:pt x="97" y="179"/>
                    <a:pt x="1" y="321"/>
                    <a:pt x="5" y="353"/>
                  </a:cubicBezTo>
                  <a:cubicBezTo>
                    <a:pt x="7" y="358"/>
                    <a:pt x="11" y="366"/>
                    <a:pt x="14" y="371"/>
                  </a:cubicBezTo>
                  <a:cubicBezTo>
                    <a:pt x="15" y="372"/>
                    <a:pt x="15" y="372"/>
                    <a:pt x="15" y="372"/>
                  </a:cubicBezTo>
                  <a:cubicBezTo>
                    <a:pt x="0" y="335"/>
                    <a:pt x="129" y="148"/>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7" name="Freeform 6"/>
            <p:cNvSpPr>
              <a:spLocks/>
            </p:cNvSpPr>
            <p:nvPr/>
          </p:nvSpPr>
          <p:spPr bwMode="auto">
            <a:xfrm>
              <a:off x="1565275" y="5335588"/>
              <a:ext cx="5178425" cy="7867650"/>
            </a:xfrm>
            <a:custGeom>
              <a:avLst/>
              <a:gdLst>
                <a:gd name="T0" fmla="*/ 245 w 245"/>
                <a:gd name="T1" fmla="*/ 0 h 373"/>
                <a:gd name="T2" fmla="*/ 5 w 245"/>
                <a:gd name="T3" fmla="*/ 353 h 373"/>
                <a:gd name="T4" fmla="*/ 14 w 245"/>
                <a:gd name="T5" fmla="*/ 372 h 373"/>
                <a:gd name="T6" fmla="*/ 15 w 245"/>
                <a:gd name="T7" fmla="*/ 373 h 373"/>
                <a:gd name="T8" fmla="*/ 245 w 245"/>
                <a:gd name="T9" fmla="*/ 0 h 373"/>
              </a:gdLst>
              <a:ahLst/>
              <a:cxnLst>
                <a:cxn ang="0">
                  <a:pos x="T0" y="T1"/>
                </a:cxn>
                <a:cxn ang="0">
                  <a:pos x="T2" y="T3"/>
                </a:cxn>
                <a:cxn ang="0">
                  <a:pos x="T4" y="T5"/>
                </a:cxn>
                <a:cxn ang="0">
                  <a:pos x="T6" y="T7"/>
                </a:cxn>
                <a:cxn ang="0">
                  <a:pos x="T8" y="T9"/>
                </a:cxn>
              </a:cxnLst>
              <a:rect l="0" t="0" r="r" b="b"/>
              <a:pathLst>
                <a:path w="245" h="373">
                  <a:moveTo>
                    <a:pt x="245" y="0"/>
                  </a:moveTo>
                  <a:cubicBezTo>
                    <a:pt x="97" y="180"/>
                    <a:pt x="1" y="322"/>
                    <a:pt x="5" y="353"/>
                  </a:cubicBezTo>
                  <a:cubicBezTo>
                    <a:pt x="7" y="359"/>
                    <a:pt x="11" y="367"/>
                    <a:pt x="14" y="372"/>
                  </a:cubicBezTo>
                  <a:cubicBezTo>
                    <a:pt x="15" y="373"/>
                    <a:pt x="15" y="373"/>
                    <a:pt x="15" y="373"/>
                  </a:cubicBezTo>
                  <a:cubicBezTo>
                    <a:pt x="0" y="335"/>
                    <a:pt x="130" y="149"/>
                    <a:pt x="245"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8" name="Freeform 7"/>
            <p:cNvSpPr>
              <a:spLocks noEditPoints="1"/>
            </p:cNvSpPr>
            <p:nvPr/>
          </p:nvSpPr>
          <p:spPr bwMode="auto">
            <a:xfrm>
              <a:off x="3954463" y="1011237"/>
              <a:ext cx="5283199" cy="6391276"/>
            </a:xfrm>
            <a:custGeom>
              <a:avLst/>
              <a:gdLst>
                <a:gd name="T0" fmla="*/ 84 w 250"/>
                <a:gd name="T1" fmla="*/ 232 h 303"/>
                <a:gd name="T2" fmla="*/ 79 w 250"/>
                <a:gd name="T3" fmla="*/ 226 h 303"/>
                <a:gd name="T4" fmla="*/ 66 w 250"/>
                <a:gd name="T5" fmla="*/ 218 h 303"/>
                <a:gd name="T6" fmla="*/ 66 w 250"/>
                <a:gd name="T7" fmla="*/ 218 h 303"/>
                <a:gd name="T8" fmla="*/ 132 w 250"/>
                <a:gd name="T9" fmla="*/ 225 h 303"/>
                <a:gd name="T10" fmla="*/ 177 w 250"/>
                <a:gd name="T11" fmla="*/ 217 h 303"/>
                <a:gd name="T12" fmla="*/ 65 w 250"/>
                <a:gd name="T13" fmla="*/ 192 h 303"/>
                <a:gd name="T14" fmla="*/ 65 w 250"/>
                <a:gd name="T15" fmla="*/ 192 h 303"/>
                <a:gd name="T16" fmla="*/ 65 w 250"/>
                <a:gd name="T17" fmla="*/ 190 h 303"/>
                <a:gd name="T18" fmla="*/ 65 w 250"/>
                <a:gd name="T19" fmla="*/ 191 h 303"/>
                <a:gd name="T20" fmla="*/ 67 w 250"/>
                <a:gd name="T21" fmla="*/ 186 h 303"/>
                <a:gd name="T22" fmla="*/ 66 w 250"/>
                <a:gd name="T23" fmla="*/ 187 h 303"/>
                <a:gd name="T24" fmla="*/ 68 w 250"/>
                <a:gd name="T25" fmla="*/ 185 h 303"/>
                <a:gd name="T26" fmla="*/ 68 w 250"/>
                <a:gd name="T27" fmla="*/ 185 h 303"/>
                <a:gd name="T28" fmla="*/ 68 w 250"/>
                <a:gd name="T29" fmla="*/ 184 h 303"/>
                <a:gd name="T30" fmla="*/ 68 w 250"/>
                <a:gd name="T31" fmla="*/ 184 h 303"/>
                <a:gd name="T32" fmla="*/ 69 w 250"/>
                <a:gd name="T33" fmla="*/ 182 h 303"/>
                <a:gd name="T34" fmla="*/ 70 w 250"/>
                <a:gd name="T35" fmla="*/ 180 h 303"/>
                <a:gd name="T36" fmla="*/ 69 w 250"/>
                <a:gd name="T37" fmla="*/ 182 h 303"/>
                <a:gd name="T38" fmla="*/ 70 w 250"/>
                <a:gd name="T39" fmla="*/ 179 h 303"/>
                <a:gd name="T40" fmla="*/ 72 w 250"/>
                <a:gd name="T41" fmla="*/ 177 h 303"/>
                <a:gd name="T42" fmla="*/ 73 w 250"/>
                <a:gd name="T43" fmla="*/ 174 h 303"/>
                <a:gd name="T44" fmla="*/ 73 w 250"/>
                <a:gd name="T45" fmla="*/ 173 h 303"/>
                <a:gd name="T46" fmla="*/ 73 w 250"/>
                <a:gd name="T47" fmla="*/ 173 h 303"/>
                <a:gd name="T48" fmla="*/ 47 w 250"/>
                <a:gd name="T49" fmla="*/ 146 h 303"/>
                <a:gd name="T50" fmla="*/ 47 w 250"/>
                <a:gd name="T51" fmla="*/ 146 h 303"/>
                <a:gd name="T52" fmla="*/ 62 w 250"/>
                <a:gd name="T53" fmla="*/ 133 h 303"/>
                <a:gd name="T54" fmla="*/ 80 w 250"/>
                <a:gd name="T55" fmla="*/ 126 h 303"/>
                <a:gd name="T56" fmla="*/ 80 w 250"/>
                <a:gd name="T57" fmla="*/ 126 h 303"/>
                <a:gd name="T58" fmla="*/ 97 w 250"/>
                <a:gd name="T59" fmla="*/ 128 h 303"/>
                <a:gd name="T60" fmla="*/ 103 w 250"/>
                <a:gd name="T61" fmla="*/ 119 h 303"/>
                <a:gd name="T62" fmla="*/ 103 w 250"/>
                <a:gd name="T63" fmla="*/ 119 h 303"/>
                <a:gd name="T64" fmla="*/ 108 w 250"/>
                <a:gd name="T65" fmla="*/ 110 h 303"/>
                <a:gd name="T66" fmla="*/ 103 w 250"/>
                <a:gd name="T67" fmla="*/ 118 h 303"/>
                <a:gd name="T68" fmla="*/ 128 w 250"/>
                <a:gd name="T69" fmla="*/ 79 h 303"/>
                <a:gd name="T70" fmla="*/ 123 w 250"/>
                <a:gd name="T71" fmla="*/ 87 h 303"/>
                <a:gd name="T72" fmla="*/ 113 w 250"/>
                <a:gd name="T73" fmla="*/ 102 h 303"/>
                <a:gd name="T74" fmla="*/ 133 w 250"/>
                <a:gd name="T75" fmla="*/ 72 h 303"/>
                <a:gd name="T76" fmla="*/ 140 w 250"/>
                <a:gd name="T77" fmla="*/ 62 h 303"/>
                <a:gd name="T78" fmla="*/ 140 w 250"/>
                <a:gd name="T79" fmla="*/ 62 h 303"/>
                <a:gd name="T80" fmla="*/ 161 w 250"/>
                <a:gd name="T81" fmla="*/ 37 h 303"/>
                <a:gd name="T82" fmla="*/ 178 w 250"/>
                <a:gd name="T83" fmla="*/ 22 h 303"/>
                <a:gd name="T84" fmla="*/ 178 w 250"/>
                <a:gd name="T85" fmla="*/ 22 h 303"/>
                <a:gd name="T86" fmla="*/ 181 w 250"/>
                <a:gd name="T87" fmla="*/ 19 h 303"/>
                <a:gd name="T88" fmla="*/ 183 w 250"/>
                <a:gd name="T89" fmla="*/ 18 h 303"/>
                <a:gd name="T90" fmla="*/ 189 w 250"/>
                <a:gd name="T91" fmla="*/ 15 h 303"/>
                <a:gd name="T92" fmla="*/ 207 w 250"/>
                <a:gd name="T93" fmla="*/ 8 h 303"/>
                <a:gd name="T94" fmla="*/ 229 w 250"/>
                <a:gd name="T95" fmla="*/ 3 h 303"/>
                <a:gd name="T96" fmla="*/ 219 w 250"/>
                <a:gd name="T97" fmla="*/ 5 h 303"/>
                <a:gd name="T98" fmla="*/ 228 w 250"/>
                <a:gd name="T99" fmla="*/ 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0" h="303">
                  <a:moveTo>
                    <a:pt x="79" y="226"/>
                  </a:moveTo>
                  <a:cubicBezTo>
                    <a:pt x="77" y="227"/>
                    <a:pt x="77" y="227"/>
                    <a:pt x="77" y="227"/>
                  </a:cubicBezTo>
                  <a:cubicBezTo>
                    <a:pt x="84" y="232"/>
                    <a:pt x="84" y="232"/>
                    <a:pt x="84" y="232"/>
                  </a:cubicBezTo>
                  <a:cubicBezTo>
                    <a:pt x="92" y="239"/>
                    <a:pt x="92" y="239"/>
                    <a:pt x="92" y="239"/>
                  </a:cubicBezTo>
                  <a:cubicBezTo>
                    <a:pt x="94" y="239"/>
                    <a:pt x="94" y="239"/>
                    <a:pt x="94" y="239"/>
                  </a:cubicBezTo>
                  <a:cubicBezTo>
                    <a:pt x="79" y="226"/>
                    <a:pt x="79" y="226"/>
                    <a:pt x="79" y="226"/>
                  </a:cubicBezTo>
                  <a:moveTo>
                    <a:pt x="66" y="214"/>
                  </a:moveTo>
                  <a:cubicBezTo>
                    <a:pt x="66" y="214"/>
                    <a:pt x="66" y="214"/>
                    <a:pt x="66" y="214"/>
                  </a:cubicBezTo>
                  <a:cubicBezTo>
                    <a:pt x="66" y="218"/>
                    <a:pt x="66" y="218"/>
                    <a:pt x="66" y="218"/>
                  </a:cubicBezTo>
                  <a:cubicBezTo>
                    <a:pt x="67" y="218"/>
                    <a:pt x="67" y="218"/>
                    <a:pt x="67" y="218"/>
                  </a:cubicBezTo>
                  <a:cubicBezTo>
                    <a:pt x="67" y="218"/>
                    <a:pt x="67" y="218"/>
                    <a:pt x="67" y="218"/>
                  </a:cubicBezTo>
                  <a:cubicBezTo>
                    <a:pt x="66" y="218"/>
                    <a:pt x="66" y="218"/>
                    <a:pt x="66" y="218"/>
                  </a:cubicBezTo>
                  <a:cubicBezTo>
                    <a:pt x="66" y="214"/>
                    <a:pt x="66" y="214"/>
                    <a:pt x="66" y="214"/>
                  </a:cubicBezTo>
                  <a:moveTo>
                    <a:pt x="171" y="194"/>
                  </a:moveTo>
                  <a:cubicBezTo>
                    <a:pt x="156" y="207"/>
                    <a:pt x="142" y="217"/>
                    <a:pt x="132" y="225"/>
                  </a:cubicBezTo>
                  <a:cubicBezTo>
                    <a:pt x="133" y="238"/>
                    <a:pt x="98" y="287"/>
                    <a:pt x="98" y="287"/>
                  </a:cubicBezTo>
                  <a:cubicBezTo>
                    <a:pt x="98" y="303"/>
                    <a:pt x="98" y="303"/>
                    <a:pt x="98" y="303"/>
                  </a:cubicBezTo>
                  <a:cubicBezTo>
                    <a:pt x="129" y="271"/>
                    <a:pt x="171" y="249"/>
                    <a:pt x="177" y="217"/>
                  </a:cubicBezTo>
                  <a:cubicBezTo>
                    <a:pt x="179" y="205"/>
                    <a:pt x="176" y="198"/>
                    <a:pt x="171" y="194"/>
                  </a:cubicBezTo>
                  <a:moveTo>
                    <a:pt x="65" y="192"/>
                  </a:moveTo>
                  <a:cubicBezTo>
                    <a:pt x="65" y="192"/>
                    <a:pt x="65" y="192"/>
                    <a:pt x="65" y="192"/>
                  </a:cubicBezTo>
                  <a:cubicBezTo>
                    <a:pt x="66" y="211"/>
                    <a:pt x="66" y="211"/>
                    <a:pt x="66" y="211"/>
                  </a:cubicBezTo>
                  <a:cubicBezTo>
                    <a:pt x="66" y="211"/>
                    <a:pt x="66" y="211"/>
                    <a:pt x="66" y="211"/>
                  </a:cubicBezTo>
                  <a:cubicBezTo>
                    <a:pt x="65" y="192"/>
                    <a:pt x="65" y="192"/>
                    <a:pt x="65" y="192"/>
                  </a:cubicBezTo>
                  <a:moveTo>
                    <a:pt x="66" y="188"/>
                  </a:moveTo>
                  <a:cubicBezTo>
                    <a:pt x="66" y="188"/>
                    <a:pt x="66" y="188"/>
                    <a:pt x="66" y="188"/>
                  </a:cubicBezTo>
                  <a:cubicBezTo>
                    <a:pt x="66" y="189"/>
                    <a:pt x="65" y="190"/>
                    <a:pt x="65" y="190"/>
                  </a:cubicBezTo>
                  <a:cubicBezTo>
                    <a:pt x="65" y="190"/>
                    <a:pt x="65" y="190"/>
                    <a:pt x="65" y="190"/>
                  </a:cubicBezTo>
                  <a:cubicBezTo>
                    <a:pt x="65" y="191"/>
                    <a:pt x="65" y="191"/>
                    <a:pt x="65" y="191"/>
                  </a:cubicBezTo>
                  <a:cubicBezTo>
                    <a:pt x="65" y="191"/>
                    <a:pt x="65" y="191"/>
                    <a:pt x="65" y="191"/>
                  </a:cubicBezTo>
                  <a:cubicBezTo>
                    <a:pt x="65" y="191"/>
                    <a:pt x="65" y="191"/>
                    <a:pt x="65" y="191"/>
                  </a:cubicBezTo>
                  <a:cubicBezTo>
                    <a:pt x="65" y="190"/>
                    <a:pt x="65" y="189"/>
                    <a:pt x="66" y="188"/>
                  </a:cubicBezTo>
                  <a:moveTo>
                    <a:pt x="67" y="186"/>
                  </a:moveTo>
                  <a:cubicBezTo>
                    <a:pt x="67" y="186"/>
                    <a:pt x="67" y="186"/>
                    <a:pt x="67" y="186"/>
                  </a:cubicBezTo>
                  <a:cubicBezTo>
                    <a:pt x="67" y="187"/>
                    <a:pt x="67" y="187"/>
                    <a:pt x="67" y="187"/>
                  </a:cubicBezTo>
                  <a:cubicBezTo>
                    <a:pt x="67" y="187"/>
                    <a:pt x="66" y="187"/>
                    <a:pt x="66" y="187"/>
                  </a:cubicBezTo>
                  <a:cubicBezTo>
                    <a:pt x="67" y="187"/>
                    <a:pt x="67" y="186"/>
                    <a:pt x="67" y="186"/>
                  </a:cubicBezTo>
                  <a:moveTo>
                    <a:pt x="68" y="185"/>
                  </a:moveTo>
                  <a:cubicBezTo>
                    <a:pt x="68" y="185"/>
                    <a:pt x="68" y="185"/>
                    <a:pt x="68" y="185"/>
                  </a:cubicBezTo>
                  <a:cubicBezTo>
                    <a:pt x="68" y="185"/>
                    <a:pt x="68" y="185"/>
                    <a:pt x="68" y="185"/>
                  </a:cubicBezTo>
                  <a:cubicBezTo>
                    <a:pt x="67" y="185"/>
                    <a:pt x="67" y="185"/>
                    <a:pt x="67" y="185"/>
                  </a:cubicBezTo>
                  <a:cubicBezTo>
                    <a:pt x="67" y="185"/>
                    <a:pt x="67" y="185"/>
                    <a:pt x="68" y="185"/>
                  </a:cubicBezTo>
                  <a:cubicBezTo>
                    <a:pt x="68" y="185"/>
                    <a:pt x="68" y="185"/>
                    <a:pt x="68" y="185"/>
                  </a:cubicBezTo>
                  <a:moveTo>
                    <a:pt x="68" y="184"/>
                  </a:moveTo>
                  <a:cubicBezTo>
                    <a:pt x="68" y="184"/>
                    <a:pt x="68" y="184"/>
                    <a:pt x="68" y="184"/>
                  </a:cubicBezTo>
                  <a:cubicBezTo>
                    <a:pt x="68" y="184"/>
                    <a:pt x="68" y="184"/>
                    <a:pt x="68" y="184"/>
                  </a:cubicBezTo>
                  <a:cubicBezTo>
                    <a:pt x="68" y="185"/>
                    <a:pt x="68" y="185"/>
                    <a:pt x="68" y="185"/>
                  </a:cubicBezTo>
                  <a:cubicBezTo>
                    <a:pt x="68" y="184"/>
                    <a:pt x="68" y="184"/>
                    <a:pt x="68" y="184"/>
                  </a:cubicBezTo>
                  <a:cubicBezTo>
                    <a:pt x="68" y="184"/>
                    <a:pt x="68" y="184"/>
                    <a:pt x="68" y="184"/>
                  </a:cubicBezTo>
                  <a:moveTo>
                    <a:pt x="69" y="182"/>
                  </a:moveTo>
                  <a:cubicBezTo>
                    <a:pt x="69" y="182"/>
                    <a:pt x="69" y="182"/>
                    <a:pt x="69" y="182"/>
                  </a:cubicBezTo>
                  <a:cubicBezTo>
                    <a:pt x="69" y="182"/>
                    <a:pt x="69" y="182"/>
                    <a:pt x="69" y="182"/>
                  </a:cubicBezTo>
                  <a:cubicBezTo>
                    <a:pt x="69" y="182"/>
                    <a:pt x="69" y="182"/>
                    <a:pt x="69" y="182"/>
                  </a:cubicBezTo>
                  <a:moveTo>
                    <a:pt x="70" y="180"/>
                  </a:moveTo>
                  <a:cubicBezTo>
                    <a:pt x="70" y="180"/>
                    <a:pt x="70" y="180"/>
                    <a:pt x="70" y="180"/>
                  </a:cubicBezTo>
                  <a:cubicBezTo>
                    <a:pt x="70" y="180"/>
                    <a:pt x="70" y="181"/>
                    <a:pt x="69" y="181"/>
                  </a:cubicBezTo>
                  <a:cubicBezTo>
                    <a:pt x="69" y="182"/>
                    <a:pt x="69" y="182"/>
                    <a:pt x="69" y="182"/>
                  </a:cubicBezTo>
                  <a:cubicBezTo>
                    <a:pt x="70" y="181"/>
                    <a:pt x="70" y="180"/>
                    <a:pt x="70" y="180"/>
                  </a:cubicBezTo>
                  <a:moveTo>
                    <a:pt x="71" y="179"/>
                  </a:moveTo>
                  <a:cubicBezTo>
                    <a:pt x="70" y="179"/>
                    <a:pt x="70" y="179"/>
                    <a:pt x="70" y="179"/>
                  </a:cubicBezTo>
                  <a:cubicBezTo>
                    <a:pt x="70" y="180"/>
                    <a:pt x="70" y="180"/>
                    <a:pt x="70" y="180"/>
                  </a:cubicBezTo>
                  <a:cubicBezTo>
                    <a:pt x="71" y="179"/>
                    <a:pt x="71" y="179"/>
                    <a:pt x="71" y="179"/>
                  </a:cubicBezTo>
                  <a:moveTo>
                    <a:pt x="72" y="177"/>
                  </a:moveTo>
                  <a:cubicBezTo>
                    <a:pt x="71" y="177"/>
                    <a:pt x="71" y="178"/>
                    <a:pt x="71" y="178"/>
                  </a:cubicBezTo>
                  <a:cubicBezTo>
                    <a:pt x="71" y="178"/>
                    <a:pt x="71" y="177"/>
                    <a:pt x="72" y="177"/>
                  </a:cubicBezTo>
                  <a:moveTo>
                    <a:pt x="73" y="174"/>
                  </a:moveTo>
                  <a:cubicBezTo>
                    <a:pt x="73" y="174"/>
                    <a:pt x="73" y="175"/>
                    <a:pt x="72" y="175"/>
                  </a:cubicBezTo>
                  <a:cubicBezTo>
                    <a:pt x="73" y="175"/>
                    <a:pt x="73" y="174"/>
                    <a:pt x="73" y="174"/>
                  </a:cubicBezTo>
                  <a:moveTo>
                    <a:pt x="73" y="173"/>
                  </a:moveTo>
                  <a:cubicBezTo>
                    <a:pt x="73" y="173"/>
                    <a:pt x="73" y="173"/>
                    <a:pt x="73" y="173"/>
                  </a:cubicBezTo>
                  <a:cubicBezTo>
                    <a:pt x="73" y="173"/>
                    <a:pt x="73" y="173"/>
                    <a:pt x="73" y="173"/>
                  </a:cubicBezTo>
                  <a:cubicBezTo>
                    <a:pt x="73" y="173"/>
                    <a:pt x="73" y="173"/>
                    <a:pt x="73" y="173"/>
                  </a:cubicBezTo>
                  <a:cubicBezTo>
                    <a:pt x="73" y="173"/>
                    <a:pt x="73" y="173"/>
                    <a:pt x="73" y="173"/>
                  </a:cubicBezTo>
                  <a:cubicBezTo>
                    <a:pt x="73" y="173"/>
                    <a:pt x="73" y="173"/>
                    <a:pt x="73" y="173"/>
                  </a:cubicBezTo>
                  <a:moveTo>
                    <a:pt x="47" y="146"/>
                  </a:moveTo>
                  <a:cubicBezTo>
                    <a:pt x="31" y="166"/>
                    <a:pt x="18" y="195"/>
                    <a:pt x="0" y="220"/>
                  </a:cubicBezTo>
                  <a:cubicBezTo>
                    <a:pt x="0" y="220"/>
                    <a:pt x="0" y="220"/>
                    <a:pt x="0" y="220"/>
                  </a:cubicBezTo>
                  <a:cubicBezTo>
                    <a:pt x="18" y="195"/>
                    <a:pt x="31" y="166"/>
                    <a:pt x="47" y="146"/>
                  </a:cubicBezTo>
                  <a:moveTo>
                    <a:pt x="73" y="128"/>
                  </a:moveTo>
                  <a:cubicBezTo>
                    <a:pt x="72" y="128"/>
                    <a:pt x="72" y="128"/>
                    <a:pt x="72" y="128"/>
                  </a:cubicBezTo>
                  <a:cubicBezTo>
                    <a:pt x="68" y="129"/>
                    <a:pt x="65" y="131"/>
                    <a:pt x="62" y="133"/>
                  </a:cubicBezTo>
                  <a:cubicBezTo>
                    <a:pt x="65" y="131"/>
                    <a:pt x="68" y="129"/>
                    <a:pt x="72" y="128"/>
                  </a:cubicBezTo>
                  <a:cubicBezTo>
                    <a:pt x="72" y="128"/>
                    <a:pt x="72" y="128"/>
                    <a:pt x="73" y="128"/>
                  </a:cubicBezTo>
                  <a:moveTo>
                    <a:pt x="80" y="126"/>
                  </a:moveTo>
                  <a:cubicBezTo>
                    <a:pt x="80" y="126"/>
                    <a:pt x="80" y="126"/>
                    <a:pt x="80" y="126"/>
                  </a:cubicBezTo>
                  <a:cubicBezTo>
                    <a:pt x="80" y="126"/>
                    <a:pt x="79" y="126"/>
                    <a:pt x="79" y="126"/>
                  </a:cubicBezTo>
                  <a:cubicBezTo>
                    <a:pt x="79" y="126"/>
                    <a:pt x="80" y="126"/>
                    <a:pt x="80" y="126"/>
                  </a:cubicBezTo>
                  <a:moveTo>
                    <a:pt x="100" y="123"/>
                  </a:moveTo>
                  <a:cubicBezTo>
                    <a:pt x="100" y="124"/>
                    <a:pt x="100" y="124"/>
                    <a:pt x="100" y="124"/>
                  </a:cubicBezTo>
                  <a:cubicBezTo>
                    <a:pt x="99" y="126"/>
                    <a:pt x="98" y="127"/>
                    <a:pt x="97" y="128"/>
                  </a:cubicBezTo>
                  <a:cubicBezTo>
                    <a:pt x="98" y="127"/>
                    <a:pt x="99" y="126"/>
                    <a:pt x="100" y="124"/>
                  </a:cubicBezTo>
                  <a:cubicBezTo>
                    <a:pt x="100" y="124"/>
                    <a:pt x="100" y="124"/>
                    <a:pt x="100" y="123"/>
                  </a:cubicBezTo>
                  <a:moveTo>
                    <a:pt x="103" y="119"/>
                  </a:moveTo>
                  <a:cubicBezTo>
                    <a:pt x="102" y="120"/>
                    <a:pt x="101" y="122"/>
                    <a:pt x="101" y="123"/>
                  </a:cubicBezTo>
                  <a:cubicBezTo>
                    <a:pt x="101" y="123"/>
                    <a:pt x="101" y="123"/>
                    <a:pt x="101" y="123"/>
                  </a:cubicBezTo>
                  <a:cubicBezTo>
                    <a:pt x="101" y="122"/>
                    <a:pt x="102" y="121"/>
                    <a:pt x="103" y="119"/>
                  </a:cubicBezTo>
                  <a:moveTo>
                    <a:pt x="111" y="106"/>
                  </a:moveTo>
                  <a:cubicBezTo>
                    <a:pt x="110" y="107"/>
                    <a:pt x="109" y="108"/>
                    <a:pt x="108" y="110"/>
                  </a:cubicBezTo>
                  <a:cubicBezTo>
                    <a:pt x="108" y="110"/>
                    <a:pt x="108" y="110"/>
                    <a:pt x="108" y="110"/>
                  </a:cubicBezTo>
                  <a:cubicBezTo>
                    <a:pt x="107" y="113"/>
                    <a:pt x="105" y="115"/>
                    <a:pt x="104" y="118"/>
                  </a:cubicBezTo>
                  <a:cubicBezTo>
                    <a:pt x="103" y="118"/>
                    <a:pt x="103" y="118"/>
                    <a:pt x="103" y="118"/>
                  </a:cubicBezTo>
                  <a:cubicBezTo>
                    <a:pt x="103" y="118"/>
                    <a:pt x="103" y="118"/>
                    <a:pt x="103" y="118"/>
                  </a:cubicBezTo>
                  <a:cubicBezTo>
                    <a:pt x="103" y="118"/>
                    <a:pt x="103" y="118"/>
                    <a:pt x="103" y="118"/>
                  </a:cubicBezTo>
                  <a:cubicBezTo>
                    <a:pt x="106" y="114"/>
                    <a:pt x="108" y="110"/>
                    <a:pt x="111" y="106"/>
                  </a:cubicBezTo>
                  <a:moveTo>
                    <a:pt x="128" y="79"/>
                  </a:moveTo>
                  <a:cubicBezTo>
                    <a:pt x="128" y="79"/>
                    <a:pt x="128" y="79"/>
                    <a:pt x="128" y="79"/>
                  </a:cubicBezTo>
                  <a:cubicBezTo>
                    <a:pt x="127" y="81"/>
                    <a:pt x="125" y="83"/>
                    <a:pt x="123" y="86"/>
                  </a:cubicBezTo>
                  <a:cubicBezTo>
                    <a:pt x="123" y="87"/>
                    <a:pt x="123" y="87"/>
                    <a:pt x="123" y="87"/>
                  </a:cubicBezTo>
                  <a:cubicBezTo>
                    <a:pt x="121" y="89"/>
                    <a:pt x="120" y="91"/>
                    <a:pt x="118" y="94"/>
                  </a:cubicBezTo>
                  <a:cubicBezTo>
                    <a:pt x="118" y="94"/>
                    <a:pt x="118" y="94"/>
                    <a:pt x="118" y="94"/>
                  </a:cubicBezTo>
                  <a:cubicBezTo>
                    <a:pt x="116" y="97"/>
                    <a:pt x="115" y="99"/>
                    <a:pt x="113" y="102"/>
                  </a:cubicBezTo>
                  <a:cubicBezTo>
                    <a:pt x="113" y="102"/>
                    <a:pt x="113" y="102"/>
                    <a:pt x="113" y="102"/>
                  </a:cubicBezTo>
                  <a:cubicBezTo>
                    <a:pt x="118" y="94"/>
                    <a:pt x="123" y="86"/>
                    <a:pt x="128" y="79"/>
                  </a:cubicBezTo>
                  <a:moveTo>
                    <a:pt x="133" y="72"/>
                  </a:moveTo>
                  <a:cubicBezTo>
                    <a:pt x="132" y="73"/>
                    <a:pt x="132" y="74"/>
                    <a:pt x="131" y="75"/>
                  </a:cubicBezTo>
                  <a:cubicBezTo>
                    <a:pt x="132" y="74"/>
                    <a:pt x="132" y="73"/>
                    <a:pt x="133" y="72"/>
                  </a:cubicBezTo>
                  <a:moveTo>
                    <a:pt x="140" y="62"/>
                  </a:moveTo>
                  <a:cubicBezTo>
                    <a:pt x="140" y="62"/>
                    <a:pt x="140" y="63"/>
                    <a:pt x="139" y="63"/>
                  </a:cubicBezTo>
                  <a:cubicBezTo>
                    <a:pt x="139" y="63"/>
                    <a:pt x="139" y="63"/>
                    <a:pt x="139" y="63"/>
                  </a:cubicBezTo>
                  <a:cubicBezTo>
                    <a:pt x="139" y="63"/>
                    <a:pt x="140" y="63"/>
                    <a:pt x="140" y="62"/>
                  </a:cubicBezTo>
                  <a:moveTo>
                    <a:pt x="161" y="37"/>
                  </a:moveTo>
                  <a:cubicBezTo>
                    <a:pt x="161" y="37"/>
                    <a:pt x="161" y="37"/>
                    <a:pt x="161" y="37"/>
                  </a:cubicBezTo>
                  <a:cubicBezTo>
                    <a:pt x="161" y="37"/>
                    <a:pt x="161" y="37"/>
                    <a:pt x="161" y="37"/>
                  </a:cubicBezTo>
                  <a:cubicBezTo>
                    <a:pt x="161" y="37"/>
                    <a:pt x="161" y="37"/>
                    <a:pt x="161" y="37"/>
                  </a:cubicBezTo>
                  <a:moveTo>
                    <a:pt x="178" y="22"/>
                  </a:moveTo>
                  <a:cubicBezTo>
                    <a:pt x="178" y="22"/>
                    <a:pt x="178" y="22"/>
                    <a:pt x="178" y="22"/>
                  </a:cubicBezTo>
                  <a:cubicBezTo>
                    <a:pt x="176" y="23"/>
                    <a:pt x="174" y="25"/>
                    <a:pt x="172" y="26"/>
                  </a:cubicBezTo>
                  <a:cubicBezTo>
                    <a:pt x="172" y="26"/>
                    <a:pt x="172" y="26"/>
                    <a:pt x="172" y="26"/>
                  </a:cubicBezTo>
                  <a:cubicBezTo>
                    <a:pt x="174" y="25"/>
                    <a:pt x="176" y="23"/>
                    <a:pt x="178" y="22"/>
                  </a:cubicBezTo>
                  <a:moveTo>
                    <a:pt x="181" y="19"/>
                  </a:moveTo>
                  <a:cubicBezTo>
                    <a:pt x="180" y="20"/>
                    <a:pt x="179" y="21"/>
                    <a:pt x="178" y="22"/>
                  </a:cubicBezTo>
                  <a:cubicBezTo>
                    <a:pt x="179" y="21"/>
                    <a:pt x="180" y="20"/>
                    <a:pt x="181" y="19"/>
                  </a:cubicBezTo>
                  <a:moveTo>
                    <a:pt x="189" y="15"/>
                  </a:moveTo>
                  <a:cubicBezTo>
                    <a:pt x="189" y="15"/>
                    <a:pt x="189" y="15"/>
                    <a:pt x="189" y="15"/>
                  </a:cubicBezTo>
                  <a:cubicBezTo>
                    <a:pt x="187" y="16"/>
                    <a:pt x="185" y="17"/>
                    <a:pt x="183" y="18"/>
                  </a:cubicBezTo>
                  <a:cubicBezTo>
                    <a:pt x="183" y="18"/>
                    <a:pt x="183" y="18"/>
                    <a:pt x="183" y="18"/>
                  </a:cubicBezTo>
                  <a:cubicBezTo>
                    <a:pt x="185" y="17"/>
                    <a:pt x="187" y="16"/>
                    <a:pt x="189" y="15"/>
                  </a:cubicBezTo>
                  <a:cubicBezTo>
                    <a:pt x="189" y="15"/>
                    <a:pt x="189" y="15"/>
                    <a:pt x="189" y="15"/>
                  </a:cubicBezTo>
                  <a:moveTo>
                    <a:pt x="208" y="8"/>
                  </a:moveTo>
                  <a:cubicBezTo>
                    <a:pt x="208" y="8"/>
                    <a:pt x="208" y="8"/>
                    <a:pt x="208" y="8"/>
                  </a:cubicBezTo>
                  <a:cubicBezTo>
                    <a:pt x="208" y="8"/>
                    <a:pt x="208" y="8"/>
                    <a:pt x="207" y="8"/>
                  </a:cubicBezTo>
                  <a:cubicBezTo>
                    <a:pt x="208" y="8"/>
                    <a:pt x="208" y="8"/>
                    <a:pt x="208" y="8"/>
                  </a:cubicBezTo>
                  <a:moveTo>
                    <a:pt x="229" y="3"/>
                  </a:moveTo>
                  <a:cubicBezTo>
                    <a:pt x="229" y="3"/>
                    <a:pt x="229" y="3"/>
                    <a:pt x="229" y="3"/>
                  </a:cubicBezTo>
                  <a:cubicBezTo>
                    <a:pt x="227" y="3"/>
                    <a:pt x="226" y="4"/>
                    <a:pt x="224" y="4"/>
                  </a:cubicBezTo>
                  <a:cubicBezTo>
                    <a:pt x="223" y="4"/>
                    <a:pt x="223" y="4"/>
                    <a:pt x="223" y="4"/>
                  </a:cubicBezTo>
                  <a:cubicBezTo>
                    <a:pt x="222" y="4"/>
                    <a:pt x="221" y="4"/>
                    <a:pt x="219" y="5"/>
                  </a:cubicBezTo>
                  <a:cubicBezTo>
                    <a:pt x="222" y="4"/>
                    <a:pt x="226" y="3"/>
                    <a:pt x="229" y="3"/>
                  </a:cubicBezTo>
                  <a:moveTo>
                    <a:pt x="250" y="0"/>
                  </a:moveTo>
                  <a:cubicBezTo>
                    <a:pt x="244" y="0"/>
                    <a:pt x="236" y="1"/>
                    <a:pt x="228" y="2"/>
                  </a:cubicBezTo>
                  <a:cubicBezTo>
                    <a:pt x="236" y="1"/>
                    <a:pt x="243" y="0"/>
                    <a:pt x="250" y="0"/>
                  </a:cubicBezTo>
                  <a:cubicBezTo>
                    <a:pt x="250" y="0"/>
                    <a:pt x="250" y="0"/>
                    <a:pt x="250" y="0"/>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9" name="Freeform 8"/>
            <p:cNvSpPr>
              <a:spLocks/>
            </p:cNvSpPr>
            <p:nvPr/>
          </p:nvSpPr>
          <p:spPr bwMode="auto">
            <a:xfrm>
              <a:off x="5348288" y="5462588"/>
              <a:ext cx="0" cy="63500"/>
            </a:xfrm>
            <a:custGeom>
              <a:avLst/>
              <a:gdLst>
                <a:gd name="T0" fmla="*/ 0 h 3"/>
                <a:gd name="T1" fmla="*/ 0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cubicBezTo>
                    <a:pt x="0" y="0"/>
                    <a:pt x="0" y="0"/>
                    <a:pt x="0" y="0"/>
                  </a:cubicBezTo>
                  <a:cubicBezTo>
                    <a:pt x="0" y="3"/>
                    <a:pt x="0" y="3"/>
                    <a:pt x="0" y="3"/>
                  </a:cubicBezTo>
                  <a:cubicBezTo>
                    <a:pt x="0" y="3"/>
                    <a:pt x="0" y="3"/>
                    <a:pt x="0" y="3"/>
                  </a:cubicBezTo>
                  <a:cubicBezTo>
                    <a:pt x="0" y="0"/>
                    <a:pt x="0" y="0"/>
                    <a:pt x="0" y="0"/>
                  </a:cubicBezTo>
                </a:path>
              </a:pathLst>
            </a:custGeom>
            <a:solidFill>
              <a:srgbClr val="6D5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0" name="Freeform 9"/>
            <p:cNvSpPr>
              <a:spLocks/>
            </p:cNvSpPr>
            <p:nvPr/>
          </p:nvSpPr>
          <p:spPr bwMode="auto">
            <a:xfrm>
              <a:off x="4481513" y="5630863"/>
              <a:ext cx="866775" cy="1455738"/>
            </a:xfrm>
            <a:custGeom>
              <a:avLst/>
              <a:gdLst>
                <a:gd name="T0" fmla="*/ 39 w 41"/>
                <a:gd name="T1" fmla="*/ 0 h 69"/>
                <a:gd name="T2" fmla="*/ 31 w 41"/>
                <a:gd name="T3" fmla="*/ 8 h 69"/>
                <a:gd name="T4" fmla="*/ 13 w 41"/>
                <a:gd name="T5" fmla="*/ 33 h 69"/>
                <a:gd name="T6" fmla="*/ 3 w 41"/>
                <a:gd name="T7" fmla="*/ 69 h 69"/>
                <a:gd name="T8" fmla="*/ 5 w 41"/>
                <a:gd name="T9" fmla="*/ 69 h 69"/>
                <a:gd name="T10" fmla="*/ 41 w 41"/>
                <a:gd name="T11" fmla="*/ 1 h 69"/>
                <a:gd name="T12" fmla="*/ 39 w 41"/>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41" h="69">
                  <a:moveTo>
                    <a:pt x="39" y="0"/>
                  </a:moveTo>
                  <a:cubicBezTo>
                    <a:pt x="36" y="2"/>
                    <a:pt x="34" y="5"/>
                    <a:pt x="31" y="8"/>
                  </a:cubicBezTo>
                  <a:cubicBezTo>
                    <a:pt x="25" y="16"/>
                    <a:pt x="19" y="24"/>
                    <a:pt x="13" y="33"/>
                  </a:cubicBezTo>
                  <a:cubicBezTo>
                    <a:pt x="0" y="55"/>
                    <a:pt x="3" y="69"/>
                    <a:pt x="3" y="69"/>
                  </a:cubicBezTo>
                  <a:cubicBezTo>
                    <a:pt x="3" y="69"/>
                    <a:pt x="3" y="69"/>
                    <a:pt x="5" y="69"/>
                  </a:cubicBezTo>
                  <a:cubicBezTo>
                    <a:pt x="5" y="66"/>
                    <a:pt x="3" y="37"/>
                    <a:pt x="41" y="1"/>
                  </a:cubicBezTo>
                  <a:cubicBezTo>
                    <a:pt x="39" y="0"/>
                    <a:pt x="39" y="0"/>
                    <a:pt x="39" y="0"/>
                  </a:cubicBezTo>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1" name="Freeform 10"/>
            <p:cNvSpPr>
              <a:spLocks/>
            </p:cNvSpPr>
            <p:nvPr/>
          </p:nvSpPr>
          <p:spPr bwMode="auto">
            <a:xfrm>
              <a:off x="4756150" y="5800725"/>
              <a:ext cx="381000" cy="527050"/>
            </a:xfrm>
            <a:custGeom>
              <a:avLst/>
              <a:gdLst>
                <a:gd name="T0" fmla="*/ 18 w 18"/>
                <a:gd name="T1" fmla="*/ 0 h 25"/>
                <a:gd name="T2" fmla="*/ 0 w 18"/>
                <a:gd name="T3" fmla="*/ 25 h 25"/>
                <a:gd name="T4" fmla="*/ 18 w 18"/>
                <a:gd name="T5" fmla="*/ 0 h 25"/>
              </a:gdLst>
              <a:ahLst/>
              <a:cxnLst>
                <a:cxn ang="0">
                  <a:pos x="T0" y="T1"/>
                </a:cxn>
                <a:cxn ang="0">
                  <a:pos x="T2" y="T3"/>
                </a:cxn>
                <a:cxn ang="0">
                  <a:pos x="T4" y="T5"/>
                </a:cxn>
              </a:cxnLst>
              <a:rect l="0" t="0" r="r" b="b"/>
              <a:pathLst>
                <a:path w="18" h="25">
                  <a:moveTo>
                    <a:pt x="18" y="0"/>
                  </a:moveTo>
                  <a:cubicBezTo>
                    <a:pt x="10" y="9"/>
                    <a:pt x="4" y="17"/>
                    <a:pt x="0" y="25"/>
                  </a:cubicBezTo>
                  <a:cubicBezTo>
                    <a:pt x="6" y="16"/>
                    <a:pt x="12" y="8"/>
                    <a:pt x="18" y="0"/>
                  </a:cubicBezTo>
                </a:path>
              </a:pathLst>
            </a:custGeom>
            <a:solidFill>
              <a:srgbClr val="6D5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2" name="Freeform 11"/>
            <p:cNvSpPr>
              <a:spLocks/>
            </p:cNvSpPr>
            <p:nvPr/>
          </p:nvSpPr>
          <p:spPr bwMode="auto">
            <a:xfrm>
              <a:off x="5370514"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3" name="Freeform 12"/>
            <p:cNvSpPr>
              <a:spLocks/>
            </p:cNvSpPr>
            <p:nvPr/>
          </p:nvSpPr>
          <p:spPr bwMode="auto">
            <a:xfrm>
              <a:off x="5370513" y="5060950"/>
              <a:ext cx="1098550" cy="992188"/>
            </a:xfrm>
            <a:custGeom>
              <a:avLst/>
              <a:gdLst>
                <a:gd name="T0" fmla="*/ 692 w 692"/>
                <a:gd name="T1" fmla="*/ 585 h 625"/>
                <a:gd name="T2" fmla="*/ 0 w 692"/>
                <a:gd name="T3" fmla="*/ 0 h 625"/>
                <a:gd name="T4" fmla="*/ 26 w 692"/>
                <a:gd name="T5" fmla="*/ 333 h 625"/>
                <a:gd name="T6" fmla="*/ 359 w 692"/>
                <a:gd name="T7" fmla="*/ 625 h 625"/>
                <a:gd name="T8" fmla="*/ 692 w 692"/>
                <a:gd name="T9" fmla="*/ 585 h 625"/>
              </a:gdLst>
              <a:ahLst/>
              <a:cxnLst>
                <a:cxn ang="0">
                  <a:pos x="T0" y="T1"/>
                </a:cxn>
                <a:cxn ang="0">
                  <a:pos x="T2" y="T3"/>
                </a:cxn>
                <a:cxn ang="0">
                  <a:pos x="T4" y="T5"/>
                </a:cxn>
                <a:cxn ang="0">
                  <a:pos x="T6" y="T7"/>
                </a:cxn>
                <a:cxn ang="0">
                  <a:pos x="T8" y="T9"/>
                </a:cxn>
              </a:cxnLst>
              <a:rect l="0" t="0" r="r" b="b"/>
              <a:pathLst>
                <a:path w="692" h="625">
                  <a:moveTo>
                    <a:pt x="692" y="585"/>
                  </a:moveTo>
                  <a:lnTo>
                    <a:pt x="0" y="0"/>
                  </a:lnTo>
                  <a:lnTo>
                    <a:pt x="26" y="333"/>
                  </a:lnTo>
                  <a:lnTo>
                    <a:pt x="359" y="625"/>
                  </a:lnTo>
                  <a:lnTo>
                    <a:pt x="692" y="5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4" name="Freeform 13"/>
            <p:cNvSpPr>
              <a:spLocks/>
            </p:cNvSpPr>
            <p:nvPr/>
          </p:nvSpPr>
          <p:spPr bwMode="auto">
            <a:xfrm>
              <a:off x="5370513" y="969962"/>
              <a:ext cx="4586288" cy="4999038"/>
            </a:xfrm>
            <a:custGeom>
              <a:avLst/>
              <a:gdLst>
                <a:gd name="T0" fmla="*/ 51 w 217"/>
                <a:gd name="T1" fmla="*/ 237 h 237"/>
                <a:gd name="T2" fmla="*/ 0 w 217"/>
                <a:gd name="T3" fmla="*/ 194 h 237"/>
                <a:gd name="T4" fmla="*/ 124 w 217"/>
                <a:gd name="T5" fmla="*/ 17 h 237"/>
                <a:gd name="T6" fmla="*/ 207 w 217"/>
                <a:gd name="T7" fmla="*/ 1 h 237"/>
                <a:gd name="T8" fmla="*/ 206 w 217"/>
                <a:gd name="T9" fmla="*/ 86 h 237"/>
                <a:gd name="T10" fmla="*/ 51 w 217"/>
                <a:gd name="T11" fmla="*/ 237 h 237"/>
              </a:gdLst>
              <a:ahLst/>
              <a:cxnLst>
                <a:cxn ang="0">
                  <a:pos x="T0" y="T1"/>
                </a:cxn>
                <a:cxn ang="0">
                  <a:pos x="T2" y="T3"/>
                </a:cxn>
                <a:cxn ang="0">
                  <a:pos x="T4" y="T5"/>
                </a:cxn>
                <a:cxn ang="0">
                  <a:pos x="T6" y="T7"/>
                </a:cxn>
                <a:cxn ang="0">
                  <a:pos x="T8" y="T9"/>
                </a:cxn>
                <a:cxn ang="0">
                  <a:pos x="T10" y="T11"/>
                </a:cxn>
              </a:cxnLst>
              <a:rect l="0" t="0" r="r" b="b"/>
              <a:pathLst>
                <a:path w="217" h="237">
                  <a:moveTo>
                    <a:pt x="51" y="237"/>
                  </a:moveTo>
                  <a:cubicBezTo>
                    <a:pt x="0" y="194"/>
                    <a:pt x="0" y="194"/>
                    <a:pt x="0" y="194"/>
                  </a:cubicBezTo>
                  <a:cubicBezTo>
                    <a:pt x="0" y="194"/>
                    <a:pt x="69" y="45"/>
                    <a:pt x="124" y="17"/>
                  </a:cubicBezTo>
                  <a:cubicBezTo>
                    <a:pt x="156" y="0"/>
                    <a:pt x="207" y="1"/>
                    <a:pt x="207" y="1"/>
                  </a:cubicBezTo>
                  <a:cubicBezTo>
                    <a:pt x="207" y="1"/>
                    <a:pt x="217" y="53"/>
                    <a:pt x="206" y="86"/>
                  </a:cubicBezTo>
                  <a:cubicBezTo>
                    <a:pt x="187" y="138"/>
                    <a:pt x="51" y="237"/>
                    <a:pt x="51" y="23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5" name="Freeform 14"/>
            <p:cNvSpPr>
              <a:spLocks/>
            </p:cNvSpPr>
            <p:nvPr/>
          </p:nvSpPr>
          <p:spPr bwMode="auto">
            <a:xfrm>
              <a:off x="7483475" y="1960563"/>
              <a:ext cx="1543050" cy="1519238"/>
            </a:xfrm>
            <a:custGeom>
              <a:avLst/>
              <a:gdLst>
                <a:gd name="T0" fmla="*/ 61 w 73"/>
                <a:gd name="T1" fmla="*/ 57 h 72"/>
                <a:gd name="T2" fmla="*/ 16 w 73"/>
                <a:gd name="T3" fmla="*/ 61 h 72"/>
                <a:gd name="T4" fmla="*/ 12 w 73"/>
                <a:gd name="T5" fmla="*/ 16 h 72"/>
                <a:gd name="T6" fmla="*/ 57 w 73"/>
                <a:gd name="T7" fmla="*/ 12 h 72"/>
                <a:gd name="T8" fmla="*/ 61 w 73"/>
                <a:gd name="T9" fmla="*/ 57 h 72"/>
              </a:gdLst>
              <a:ahLst/>
              <a:cxnLst>
                <a:cxn ang="0">
                  <a:pos x="T0" y="T1"/>
                </a:cxn>
                <a:cxn ang="0">
                  <a:pos x="T2" y="T3"/>
                </a:cxn>
                <a:cxn ang="0">
                  <a:pos x="T4" y="T5"/>
                </a:cxn>
                <a:cxn ang="0">
                  <a:pos x="T6" y="T7"/>
                </a:cxn>
                <a:cxn ang="0">
                  <a:pos x="T8" y="T9"/>
                </a:cxn>
              </a:cxnLst>
              <a:rect l="0" t="0" r="r" b="b"/>
              <a:pathLst>
                <a:path w="73" h="72">
                  <a:moveTo>
                    <a:pt x="61" y="57"/>
                  </a:moveTo>
                  <a:cubicBezTo>
                    <a:pt x="50" y="71"/>
                    <a:pt x="29" y="72"/>
                    <a:pt x="16" y="61"/>
                  </a:cubicBezTo>
                  <a:cubicBezTo>
                    <a:pt x="2" y="49"/>
                    <a:pt x="0" y="29"/>
                    <a:pt x="12" y="16"/>
                  </a:cubicBezTo>
                  <a:cubicBezTo>
                    <a:pt x="23" y="2"/>
                    <a:pt x="44" y="0"/>
                    <a:pt x="57" y="12"/>
                  </a:cubicBezTo>
                  <a:cubicBezTo>
                    <a:pt x="71" y="23"/>
                    <a:pt x="73" y="44"/>
                    <a:pt x="61" y="57"/>
                  </a:cubicBezTo>
                </a:path>
              </a:pathLst>
            </a:custGeom>
            <a:solidFill>
              <a:srgbClr val="113A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6" name="Freeform 15"/>
            <p:cNvSpPr>
              <a:spLocks/>
            </p:cNvSpPr>
            <p:nvPr/>
          </p:nvSpPr>
          <p:spPr bwMode="auto">
            <a:xfrm>
              <a:off x="7631113" y="2108200"/>
              <a:ext cx="1247775" cy="1244600"/>
            </a:xfrm>
            <a:custGeom>
              <a:avLst/>
              <a:gdLst>
                <a:gd name="T0" fmla="*/ 49 w 59"/>
                <a:gd name="T1" fmla="*/ 46 h 59"/>
                <a:gd name="T2" fmla="*/ 13 w 59"/>
                <a:gd name="T3" fmla="*/ 49 h 59"/>
                <a:gd name="T4" fmla="*/ 10 w 59"/>
                <a:gd name="T5" fmla="*/ 13 h 59"/>
                <a:gd name="T6" fmla="*/ 46 w 59"/>
                <a:gd name="T7" fmla="*/ 10 h 59"/>
                <a:gd name="T8" fmla="*/ 49 w 59"/>
                <a:gd name="T9" fmla="*/ 46 h 59"/>
              </a:gdLst>
              <a:ahLst/>
              <a:cxnLst>
                <a:cxn ang="0">
                  <a:pos x="T0" y="T1"/>
                </a:cxn>
                <a:cxn ang="0">
                  <a:pos x="T2" y="T3"/>
                </a:cxn>
                <a:cxn ang="0">
                  <a:pos x="T4" y="T5"/>
                </a:cxn>
                <a:cxn ang="0">
                  <a:pos x="T6" y="T7"/>
                </a:cxn>
                <a:cxn ang="0">
                  <a:pos x="T8" y="T9"/>
                </a:cxn>
              </a:cxnLst>
              <a:rect l="0" t="0" r="r" b="b"/>
              <a:pathLst>
                <a:path w="59" h="59">
                  <a:moveTo>
                    <a:pt x="49" y="46"/>
                  </a:moveTo>
                  <a:cubicBezTo>
                    <a:pt x="40" y="57"/>
                    <a:pt x="24" y="59"/>
                    <a:pt x="13" y="49"/>
                  </a:cubicBezTo>
                  <a:cubicBezTo>
                    <a:pt x="2" y="40"/>
                    <a:pt x="0" y="24"/>
                    <a:pt x="10" y="13"/>
                  </a:cubicBezTo>
                  <a:cubicBezTo>
                    <a:pt x="19" y="2"/>
                    <a:pt x="35" y="0"/>
                    <a:pt x="46" y="10"/>
                  </a:cubicBezTo>
                  <a:cubicBezTo>
                    <a:pt x="57" y="19"/>
                    <a:pt x="59" y="35"/>
                    <a:pt x="49" y="46"/>
                  </a:cubicBezTo>
                </a:path>
              </a:pathLst>
            </a:custGeom>
            <a:solidFill>
              <a:schemeClr val="bg1">
                <a:lumMod val="95000"/>
              </a:schemeClr>
            </a:solidFill>
            <a:ln w="9525">
              <a:solidFill>
                <a:srgbClr val="000000"/>
              </a:solidFill>
              <a:round/>
              <a:headEnd/>
              <a:tailEnd/>
            </a:ln>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7" name="Freeform 16"/>
            <p:cNvSpPr>
              <a:spLocks/>
            </p:cNvSpPr>
            <p:nvPr/>
          </p:nvSpPr>
          <p:spPr bwMode="auto">
            <a:xfrm>
              <a:off x="8836025" y="969962"/>
              <a:ext cx="973138" cy="927100"/>
            </a:xfrm>
            <a:custGeom>
              <a:avLst/>
              <a:gdLst>
                <a:gd name="T0" fmla="*/ 46 w 46"/>
                <a:gd name="T1" fmla="*/ 44 h 44"/>
                <a:gd name="T2" fmla="*/ 42 w 46"/>
                <a:gd name="T3" fmla="*/ 1 h 44"/>
                <a:gd name="T4" fmla="*/ 0 w 46"/>
                <a:gd name="T5" fmla="*/ 4 h 44"/>
                <a:gd name="T6" fmla="*/ 46 w 46"/>
                <a:gd name="T7" fmla="*/ 44 h 44"/>
              </a:gdLst>
              <a:ahLst/>
              <a:cxnLst>
                <a:cxn ang="0">
                  <a:pos x="T0" y="T1"/>
                </a:cxn>
                <a:cxn ang="0">
                  <a:pos x="T2" y="T3"/>
                </a:cxn>
                <a:cxn ang="0">
                  <a:pos x="T4" y="T5"/>
                </a:cxn>
                <a:cxn ang="0">
                  <a:pos x="T6" y="T7"/>
                </a:cxn>
              </a:cxnLst>
              <a:rect l="0" t="0" r="r" b="b"/>
              <a:pathLst>
                <a:path w="46" h="44">
                  <a:moveTo>
                    <a:pt x="46" y="44"/>
                  </a:moveTo>
                  <a:cubicBezTo>
                    <a:pt x="46" y="21"/>
                    <a:pt x="42" y="1"/>
                    <a:pt x="42" y="1"/>
                  </a:cubicBezTo>
                  <a:cubicBezTo>
                    <a:pt x="42" y="1"/>
                    <a:pt x="22" y="0"/>
                    <a:pt x="0" y="4"/>
                  </a:cubicBezTo>
                  <a:cubicBezTo>
                    <a:pt x="46" y="44"/>
                    <a:pt x="46" y="44"/>
                    <a:pt x="46" y="4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8" name="Freeform 17"/>
            <p:cNvSpPr>
              <a:spLocks/>
            </p:cNvSpPr>
            <p:nvPr/>
          </p:nvSpPr>
          <p:spPr bwMode="auto">
            <a:xfrm>
              <a:off x="5411788" y="3500438"/>
              <a:ext cx="2430463" cy="2405063"/>
            </a:xfrm>
            <a:custGeom>
              <a:avLst/>
              <a:gdLst>
                <a:gd name="T0" fmla="*/ 0 w 115"/>
                <a:gd name="T1" fmla="*/ 69 h 114"/>
                <a:gd name="T2" fmla="*/ 54 w 115"/>
                <a:gd name="T3" fmla="*/ 114 h 114"/>
                <a:gd name="T4" fmla="*/ 115 w 115"/>
                <a:gd name="T5" fmla="*/ 65 h 114"/>
                <a:gd name="T6" fmla="*/ 37 w 115"/>
                <a:gd name="T7" fmla="*/ 0 h 114"/>
                <a:gd name="T8" fmla="*/ 0 w 115"/>
                <a:gd name="T9" fmla="*/ 69 h 114"/>
              </a:gdLst>
              <a:ahLst/>
              <a:cxnLst>
                <a:cxn ang="0">
                  <a:pos x="T0" y="T1"/>
                </a:cxn>
                <a:cxn ang="0">
                  <a:pos x="T2" y="T3"/>
                </a:cxn>
                <a:cxn ang="0">
                  <a:pos x="T4" y="T5"/>
                </a:cxn>
                <a:cxn ang="0">
                  <a:pos x="T6" y="T7"/>
                </a:cxn>
                <a:cxn ang="0">
                  <a:pos x="T8" y="T9"/>
                </a:cxn>
              </a:cxnLst>
              <a:rect l="0" t="0" r="r" b="b"/>
              <a:pathLst>
                <a:path w="115" h="114">
                  <a:moveTo>
                    <a:pt x="0" y="69"/>
                  </a:moveTo>
                  <a:cubicBezTo>
                    <a:pt x="54" y="114"/>
                    <a:pt x="54" y="114"/>
                    <a:pt x="54" y="114"/>
                  </a:cubicBezTo>
                  <a:cubicBezTo>
                    <a:pt x="63" y="107"/>
                    <a:pt x="88" y="88"/>
                    <a:pt x="115" y="65"/>
                  </a:cubicBezTo>
                  <a:cubicBezTo>
                    <a:pt x="37" y="0"/>
                    <a:pt x="37" y="0"/>
                    <a:pt x="37" y="0"/>
                  </a:cubicBezTo>
                  <a:cubicBezTo>
                    <a:pt x="19" y="30"/>
                    <a:pt x="6" y="58"/>
                    <a:pt x="0" y="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9" name="Freeform 18"/>
            <p:cNvSpPr>
              <a:spLocks/>
            </p:cNvSpPr>
            <p:nvPr/>
          </p:nvSpPr>
          <p:spPr bwMode="auto">
            <a:xfrm>
              <a:off x="4016375" y="3479800"/>
              <a:ext cx="2198688" cy="2171700"/>
            </a:xfrm>
            <a:custGeom>
              <a:avLst/>
              <a:gdLst>
                <a:gd name="T0" fmla="*/ 72 w 104"/>
                <a:gd name="T1" fmla="*/ 71 h 103"/>
                <a:gd name="T2" fmla="*/ 16 w 104"/>
                <a:gd name="T3" fmla="*/ 100 h 103"/>
                <a:gd name="T4" fmla="*/ 0 w 104"/>
                <a:gd name="T5" fmla="*/ 103 h 103"/>
                <a:gd name="T6" fmla="*/ 71 w 104"/>
                <a:gd name="T7" fmla="*/ 11 h 103"/>
                <a:gd name="T8" fmla="*/ 104 w 104"/>
                <a:gd name="T9" fmla="*/ 33 h 103"/>
                <a:gd name="T10" fmla="*/ 72 w 104"/>
                <a:gd name="T11" fmla="*/ 71 h 103"/>
              </a:gdLst>
              <a:ahLst/>
              <a:cxnLst>
                <a:cxn ang="0">
                  <a:pos x="T0" y="T1"/>
                </a:cxn>
                <a:cxn ang="0">
                  <a:pos x="T2" y="T3"/>
                </a:cxn>
                <a:cxn ang="0">
                  <a:pos x="T4" y="T5"/>
                </a:cxn>
                <a:cxn ang="0">
                  <a:pos x="T6" y="T7"/>
                </a:cxn>
                <a:cxn ang="0">
                  <a:pos x="T8" y="T9"/>
                </a:cxn>
                <a:cxn ang="0">
                  <a:pos x="T10" y="T11"/>
                </a:cxn>
              </a:cxnLst>
              <a:rect l="0" t="0" r="r" b="b"/>
              <a:pathLst>
                <a:path w="104" h="103">
                  <a:moveTo>
                    <a:pt x="72" y="71"/>
                  </a:moveTo>
                  <a:cubicBezTo>
                    <a:pt x="92" y="25"/>
                    <a:pt x="16" y="100"/>
                    <a:pt x="16" y="100"/>
                  </a:cubicBezTo>
                  <a:cubicBezTo>
                    <a:pt x="0" y="103"/>
                    <a:pt x="0" y="103"/>
                    <a:pt x="0" y="103"/>
                  </a:cubicBezTo>
                  <a:cubicBezTo>
                    <a:pt x="26" y="67"/>
                    <a:pt x="41" y="22"/>
                    <a:pt x="71" y="11"/>
                  </a:cubicBezTo>
                  <a:cubicBezTo>
                    <a:pt x="103" y="0"/>
                    <a:pt x="104" y="33"/>
                    <a:pt x="104" y="33"/>
                  </a:cubicBezTo>
                  <a:cubicBezTo>
                    <a:pt x="72" y="71"/>
                    <a:pt x="72" y="71"/>
                    <a:pt x="72" y="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0" name="Freeform 19"/>
            <p:cNvSpPr>
              <a:spLocks/>
            </p:cNvSpPr>
            <p:nvPr/>
          </p:nvSpPr>
          <p:spPr bwMode="auto">
            <a:xfrm>
              <a:off x="6067425" y="4913313"/>
              <a:ext cx="1797050" cy="2489200"/>
            </a:xfrm>
            <a:custGeom>
              <a:avLst/>
              <a:gdLst>
                <a:gd name="T0" fmla="*/ 20 w 85"/>
                <a:gd name="T1" fmla="*/ 42 h 118"/>
                <a:gd name="T2" fmla="*/ 1 w 85"/>
                <a:gd name="T3" fmla="*/ 101 h 118"/>
                <a:gd name="T4" fmla="*/ 0 w 85"/>
                <a:gd name="T5" fmla="*/ 118 h 118"/>
                <a:gd name="T6" fmla="*/ 80 w 85"/>
                <a:gd name="T7" fmla="*/ 32 h 118"/>
                <a:gd name="T8" fmla="*/ 52 w 85"/>
                <a:gd name="T9" fmla="*/ 4 h 118"/>
                <a:gd name="T10" fmla="*/ 20 w 85"/>
                <a:gd name="T11" fmla="*/ 42 h 118"/>
              </a:gdLst>
              <a:ahLst/>
              <a:cxnLst>
                <a:cxn ang="0">
                  <a:pos x="T0" y="T1"/>
                </a:cxn>
                <a:cxn ang="0">
                  <a:pos x="T2" y="T3"/>
                </a:cxn>
                <a:cxn ang="0">
                  <a:pos x="T4" y="T5"/>
                </a:cxn>
                <a:cxn ang="0">
                  <a:pos x="T6" y="T7"/>
                </a:cxn>
                <a:cxn ang="0">
                  <a:pos x="T8" y="T9"/>
                </a:cxn>
                <a:cxn ang="0">
                  <a:pos x="T10" y="T11"/>
                </a:cxn>
              </a:cxnLst>
              <a:rect l="0" t="0" r="r" b="b"/>
              <a:pathLst>
                <a:path w="85" h="118">
                  <a:moveTo>
                    <a:pt x="20" y="42"/>
                  </a:moveTo>
                  <a:cubicBezTo>
                    <a:pt x="63" y="14"/>
                    <a:pt x="1" y="101"/>
                    <a:pt x="1" y="101"/>
                  </a:cubicBezTo>
                  <a:cubicBezTo>
                    <a:pt x="0" y="118"/>
                    <a:pt x="0" y="118"/>
                    <a:pt x="0" y="118"/>
                  </a:cubicBezTo>
                  <a:cubicBezTo>
                    <a:pt x="32" y="86"/>
                    <a:pt x="74" y="64"/>
                    <a:pt x="80" y="32"/>
                  </a:cubicBezTo>
                  <a:cubicBezTo>
                    <a:pt x="85" y="0"/>
                    <a:pt x="52" y="4"/>
                    <a:pt x="52" y="4"/>
                  </a:cubicBezTo>
                  <a:lnTo>
                    <a:pt x="20"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1" name="Freeform 20"/>
            <p:cNvSpPr>
              <a:spLocks/>
            </p:cNvSpPr>
            <p:nvPr/>
          </p:nvSpPr>
          <p:spPr bwMode="auto">
            <a:xfrm>
              <a:off x="4503738" y="5610225"/>
              <a:ext cx="1416050" cy="1476375"/>
            </a:xfrm>
            <a:custGeom>
              <a:avLst/>
              <a:gdLst>
                <a:gd name="T0" fmla="*/ 41 w 67"/>
                <a:gd name="T1" fmla="*/ 0 h 70"/>
                <a:gd name="T2" fmla="*/ 67 w 67"/>
                <a:gd name="T3" fmla="*/ 22 h 70"/>
                <a:gd name="T4" fmla="*/ 4 w 67"/>
                <a:gd name="T5" fmla="*/ 70 h 70"/>
                <a:gd name="T6" fmla="*/ 41 w 67"/>
                <a:gd name="T7" fmla="*/ 0 h 70"/>
              </a:gdLst>
              <a:ahLst/>
              <a:cxnLst>
                <a:cxn ang="0">
                  <a:pos x="T0" y="T1"/>
                </a:cxn>
                <a:cxn ang="0">
                  <a:pos x="T2" y="T3"/>
                </a:cxn>
                <a:cxn ang="0">
                  <a:pos x="T4" y="T5"/>
                </a:cxn>
                <a:cxn ang="0">
                  <a:pos x="T6" y="T7"/>
                </a:cxn>
              </a:cxnLst>
              <a:rect l="0" t="0" r="r" b="b"/>
              <a:pathLst>
                <a:path w="67" h="70">
                  <a:moveTo>
                    <a:pt x="41" y="0"/>
                  </a:moveTo>
                  <a:cubicBezTo>
                    <a:pt x="67" y="22"/>
                    <a:pt x="67" y="22"/>
                    <a:pt x="67" y="22"/>
                  </a:cubicBezTo>
                  <a:cubicBezTo>
                    <a:pt x="33" y="67"/>
                    <a:pt x="4" y="70"/>
                    <a:pt x="4" y="70"/>
                  </a:cubicBezTo>
                  <a:cubicBezTo>
                    <a:pt x="4" y="70"/>
                    <a:pt x="0" y="40"/>
                    <a:pt x="41" y="0"/>
                  </a:cubicBezTo>
                </a:path>
              </a:pathLst>
            </a:custGeom>
            <a:solidFill>
              <a:srgbClr val="FFD3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2" name="Freeform 21"/>
            <p:cNvSpPr>
              <a:spLocks/>
            </p:cNvSpPr>
            <p:nvPr/>
          </p:nvSpPr>
          <p:spPr bwMode="auto">
            <a:xfrm>
              <a:off x="4926013" y="5651500"/>
              <a:ext cx="950913" cy="1055688"/>
            </a:xfrm>
            <a:custGeom>
              <a:avLst/>
              <a:gdLst>
                <a:gd name="T0" fmla="*/ 23 w 45"/>
                <a:gd name="T1" fmla="*/ 0 h 50"/>
                <a:gd name="T2" fmla="*/ 45 w 45"/>
                <a:gd name="T3" fmla="*/ 19 h 50"/>
                <a:gd name="T4" fmla="*/ 0 w 45"/>
                <a:gd name="T5" fmla="*/ 50 h 50"/>
                <a:gd name="T6" fmla="*/ 23 w 45"/>
                <a:gd name="T7" fmla="*/ 0 h 50"/>
              </a:gdLst>
              <a:ahLst/>
              <a:cxnLst>
                <a:cxn ang="0">
                  <a:pos x="T0" y="T1"/>
                </a:cxn>
                <a:cxn ang="0">
                  <a:pos x="T2" y="T3"/>
                </a:cxn>
                <a:cxn ang="0">
                  <a:pos x="T4" y="T5"/>
                </a:cxn>
                <a:cxn ang="0">
                  <a:pos x="T6" y="T7"/>
                </a:cxn>
              </a:cxnLst>
              <a:rect l="0" t="0" r="r" b="b"/>
              <a:pathLst>
                <a:path w="45" h="50">
                  <a:moveTo>
                    <a:pt x="23" y="0"/>
                  </a:moveTo>
                  <a:cubicBezTo>
                    <a:pt x="45" y="19"/>
                    <a:pt x="45" y="19"/>
                    <a:pt x="45" y="19"/>
                  </a:cubicBezTo>
                  <a:cubicBezTo>
                    <a:pt x="29" y="38"/>
                    <a:pt x="0" y="50"/>
                    <a:pt x="0" y="50"/>
                  </a:cubicBezTo>
                  <a:cubicBezTo>
                    <a:pt x="0" y="50"/>
                    <a:pt x="7" y="16"/>
                    <a:pt x="23" y="0"/>
                  </a:cubicBezTo>
                </a:path>
              </a:pathLst>
            </a:custGeom>
            <a:solidFill>
              <a:srgbClr val="FFAC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3" name="Freeform 22"/>
            <p:cNvSpPr>
              <a:spLocks/>
            </p:cNvSpPr>
            <p:nvPr/>
          </p:nvSpPr>
          <p:spPr bwMode="auto">
            <a:xfrm>
              <a:off x="5116513" y="5694363"/>
              <a:ext cx="719138" cy="781050"/>
            </a:xfrm>
            <a:custGeom>
              <a:avLst/>
              <a:gdLst>
                <a:gd name="T0" fmla="*/ 16 w 34"/>
                <a:gd name="T1" fmla="*/ 0 h 37"/>
                <a:gd name="T2" fmla="*/ 34 w 34"/>
                <a:gd name="T3" fmla="*/ 15 h 37"/>
                <a:gd name="T4" fmla="*/ 0 w 34"/>
                <a:gd name="T5" fmla="*/ 37 h 37"/>
                <a:gd name="T6" fmla="*/ 16 w 34"/>
                <a:gd name="T7" fmla="*/ 0 h 37"/>
              </a:gdLst>
              <a:ahLst/>
              <a:cxnLst>
                <a:cxn ang="0">
                  <a:pos x="T0" y="T1"/>
                </a:cxn>
                <a:cxn ang="0">
                  <a:pos x="T2" y="T3"/>
                </a:cxn>
                <a:cxn ang="0">
                  <a:pos x="T4" y="T5"/>
                </a:cxn>
                <a:cxn ang="0">
                  <a:pos x="T6" y="T7"/>
                </a:cxn>
              </a:cxnLst>
              <a:rect l="0" t="0" r="r" b="b"/>
              <a:pathLst>
                <a:path w="34" h="37">
                  <a:moveTo>
                    <a:pt x="16" y="0"/>
                  </a:moveTo>
                  <a:cubicBezTo>
                    <a:pt x="34" y="15"/>
                    <a:pt x="34" y="15"/>
                    <a:pt x="34" y="15"/>
                  </a:cubicBezTo>
                  <a:cubicBezTo>
                    <a:pt x="18" y="34"/>
                    <a:pt x="0" y="37"/>
                    <a:pt x="0" y="37"/>
                  </a:cubicBezTo>
                  <a:cubicBezTo>
                    <a:pt x="0" y="37"/>
                    <a:pt x="1" y="16"/>
                    <a:pt x="16" y="0"/>
                  </a:cubicBezTo>
                </a:path>
              </a:pathLst>
            </a:custGeom>
            <a:solidFill>
              <a:srgbClr val="E061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4" name="Freeform 23"/>
            <p:cNvSpPr>
              <a:spLocks noEditPoints="1"/>
            </p:cNvSpPr>
            <p:nvPr/>
          </p:nvSpPr>
          <p:spPr bwMode="auto">
            <a:xfrm>
              <a:off x="5307013" y="1117600"/>
              <a:ext cx="3275013" cy="3943350"/>
            </a:xfrm>
            <a:custGeom>
              <a:avLst/>
              <a:gdLst>
                <a:gd name="T0" fmla="*/ 0 w 155"/>
                <a:gd name="T1" fmla="*/ 187 h 187"/>
                <a:gd name="T2" fmla="*/ 0 w 155"/>
                <a:gd name="T3" fmla="*/ 187 h 187"/>
                <a:gd name="T4" fmla="*/ 1 w 155"/>
                <a:gd name="T5" fmla="*/ 186 h 187"/>
                <a:gd name="T6" fmla="*/ 2 w 155"/>
                <a:gd name="T7" fmla="*/ 183 h 187"/>
                <a:gd name="T8" fmla="*/ 2 w 155"/>
                <a:gd name="T9" fmla="*/ 182 h 187"/>
                <a:gd name="T10" fmla="*/ 3 w 155"/>
                <a:gd name="T11" fmla="*/ 181 h 187"/>
                <a:gd name="T12" fmla="*/ 3 w 155"/>
                <a:gd name="T13" fmla="*/ 180 h 187"/>
                <a:gd name="T14" fmla="*/ 4 w 155"/>
                <a:gd name="T15" fmla="*/ 180 h 187"/>
                <a:gd name="T16" fmla="*/ 4 w 155"/>
                <a:gd name="T17" fmla="*/ 180 h 187"/>
                <a:gd name="T18" fmla="*/ 5 w 155"/>
                <a:gd name="T19" fmla="*/ 177 h 187"/>
                <a:gd name="T20" fmla="*/ 5 w 155"/>
                <a:gd name="T21" fmla="*/ 177 h 187"/>
                <a:gd name="T22" fmla="*/ 5 w 155"/>
                <a:gd name="T23" fmla="*/ 177 h 187"/>
                <a:gd name="T24" fmla="*/ 5 w 155"/>
                <a:gd name="T25" fmla="*/ 177 h 187"/>
                <a:gd name="T26" fmla="*/ 5 w 155"/>
                <a:gd name="T27" fmla="*/ 177 h 187"/>
                <a:gd name="T28" fmla="*/ 7 w 155"/>
                <a:gd name="T29" fmla="*/ 174 h 187"/>
                <a:gd name="T30" fmla="*/ 7 w 155"/>
                <a:gd name="T31" fmla="*/ 173 h 187"/>
                <a:gd name="T32" fmla="*/ 8 w 155"/>
                <a:gd name="T33" fmla="*/ 170 h 187"/>
                <a:gd name="T34" fmla="*/ 8 w 155"/>
                <a:gd name="T35" fmla="*/ 172 h 187"/>
                <a:gd name="T36" fmla="*/ 8 w 155"/>
                <a:gd name="T37" fmla="*/ 171 h 187"/>
                <a:gd name="T38" fmla="*/ 8 w 155"/>
                <a:gd name="T39" fmla="*/ 170 h 187"/>
                <a:gd name="T40" fmla="*/ 9 w 155"/>
                <a:gd name="T41" fmla="*/ 169 h 187"/>
                <a:gd name="T42" fmla="*/ 9 w 155"/>
                <a:gd name="T43" fmla="*/ 169 h 187"/>
                <a:gd name="T44" fmla="*/ 33 w 155"/>
                <a:gd name="T45" fmla="*/ 123 h 187"/>
                <a:gd name="T46" fmla="*/ 33 w 155"/>
                <a:gd name="T47" fmla="*/ 124 h 187"/>
                <a:gd name="T48" fmla="*/ 33 w 155"/>
                <a:gd name="T49" fmla="*/ 123 h 187"/>
                <a:gd name="T50" fmla="*/ 37 w 155"/>
                <a:gd name="T51" fmla="*/ 118 h 187"/>
                <a:gd name="T52" fmla="*/ 36 w 155"/>
                <a:gd name="T53" fmla="*/ 118 h 187"/>
                <a:gd name="T54" fmla="*/ 37 w 155"/>
                <a:gd name="T55" fmla="*/ 118 h 187"/>
                <a:gd name="T56" fmla="*/ 39 w 155"/>
                <a:gd name="T57" fmla="*/ 113 h 187"/>
                <a:gd name="T58" fmla="*/ 39 w 155"/>
                <a:gd name="T59" fmla="*/ 114 h 187"/>
                <a:gd name="T60" fmla="*/ 39 w 155"/>
                <a:gd name="T61" fmla="*/ 113 h 187"/>
                <a:gd name="T62" fmla="*/ 47 w 155"/>
                <a:gd name="T63" fmla="*/ 101 h 187"/>
                <a:gd name="T64" fmla="*/ 49 w 155"/>
                <a:gd name="T65" fmla="*/ 97 h 187"/>
                <a:gd name="T66" fmla="*/ 64 w 155"/>
                <a:gd name="T67" fmla="*/ 74 h 187"/>
                <a:gd name="T68" fmla="*/ 67 w 155"/>
                <a:gd name="T69" fmla="*/ 70 h 187"/>
                <a:gd name="T70" fmla="*/ 69 w 155"/>
                <a:gd name="T71" fmla="*/ 67 h 187"/>
                <a:gd name="T72" fmla="*/ 70 w 155"/>
                <a:gd name="T73" fmla="*/ 65 h 187"/>
                <a:gd name="T74" fmla="*/ 75 w 155"/>
                <a:gd name="T75" fmla="*/ 58 h 187"/>
                <a:gd name="T76" fmla="*/ 76 w 155"/>
                <a:gd name="T77" fmla="*/ 57 h 187"/>
                <a:gd name="T78" fmla="*/ 81 w 155"/>
                <a:gd name="T79" fmla="*/ 51 h 187"/>
                <a:gd name="T80" fmla="*/ 86 w 155"/>
                <a:gd name="T81" fmla="*/ 44 h 187"/>
                <a:gd name="T82" fmla="*/ 92 w 155"/>
                <a:gd name="T83" fmla="*/ 38 h 187"/>
                <a:gd name="T84" fmla="*/ 108 w 155"/>
                <a:gd name="T85" fmla="*/ 21 h 187"/>
                <a:gd name="T86" fmla="*/ 97 w 155"/>
                <a:gd name="T87" fmla="*/ 32 h 187"/>
                <a:gd name="T88" fmla="*/ 103 w 155"/>
                <a:gd name="T89" fmla="*/ 26 h 187"/>
                <a:gd name="T90" fmla="*/ 108 w 155"/>
                <a:gd name="T91" fmla="*/ 21 h 187"/>
                <a:gd name="T92" fmla="*/ 114 w 155"/>
                <a:gd name="T93" fmla="*/ 17 h 187"/>
                <a:gd name="T94" fmla="*/ 114 w 155"/>
                <a:gd name="T95" fmla="*/ 17 h 187"/>
                <a:gd name="T96" fmla="*/ 117 w 155"/>
                <a:gd name="T97" fmla="*/ 14 h 187"/>
                <a:gd name="T98" fmla="*/ 119 w 155"/>
                <a:gd name="T99" fmla="*/ 13 h 187"/>
                <a:gd name="T100" fmla="*/ 125 w 155"/>
                <a:gd name="T101" fmla="*/ 10 h 187"/>
                <a:gd name="T102" fmla="*/ 130 w 155"/>
                <a:gd name="T103" fmla="*/ 8 h 187"/>
                <a:gd name="T104" fmla="*/ 134 w 155"/>
                <a:gd name="T105" fmla="*/ 6 h 187"/>
                <a:gd name="T106" fmla="*/ 139 w 155"/>
                <a:gd name="T107" fmla="*/ 4 h 187"/>
                <a:gd name="T108" fmla="*/ 155 w 155"/>
                <a:gd name="T109" fmla="*/ 0 h 187"/>
                <a:gd name="T110" fmla="*/ 144 w 155"/>
                <a:gd name="T111" fmla="*/ 3 h 187"/>
                <a:gd name="T112" fmla="*/ 150 w 155"/>
                <a:gd name="T113" fmla="*/ 1 h 187"/>
                <a:gd name="T114" fmla="*/ 154 w 155"/>
                <a:gd name="T115"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87">
                  <a:moveTo>
                    <a:pt x="1" y="186"/>
                  </a:moveTo>
                  <a:cubicBezTo>
                    <a:pt x="0" y="187"/>
                    <a:pt x="0" y="187"/>
                    <a:pt x="0" y="187"/>
                  </a:cubicBezTo>
                  <a:cubicBezTo>
                    <a:pt x="1" y="187"/>
                    <a:pt x="1" y="187"/>
                    <a:pt x="1" y="187"/>
                  </a:cubicBezTo>
                  <a:cubicBezTo>
                    <a:pt x="0" y="187"/>
                    <a:pt x="0" y="187"/>
                    <a:pt x="0" y="187"/>
                  </a:cubicBezTo>
                  <a:cubicBezTo>
                    <a:pt x="0" y="187"/>
                    <a:pt x="0" y="187"/>
                    <a:pt x="0" y="187"/>
                  </a:cubicBezTo>
                  <a:cubicBezTo>
                    <a:pt x="1" y="186"/>
                    <a:pt x="1" y="186"/>
                    <a:pt x="1" y="186"/>
                  </a:cubicBezTo>
                  <a:moveTo>
                    <a:pt x="2" y="182"/>
                  </a:moveTo>
                  <a:cubicBezTo>
                    <a:pt x="2" y="183"/>
                    <a:pt x="2" y="183"/>
                    <a:pt x="2" y="183"/>
                  </a:cubicBezTo>
                  <a:cubicBezTo>
                    <a:pt x="2" y="183"/>
                    <a:pt x="2" y="183"/>
                    <a:pt x="2" y="183"/>
                  </a:cubicBezTo>
                  <a:cubicBezTo>
                    <a:pt x="2" y="183"/>
                    <a:pt x="2" y="183"/>
                    <a:pt x="2" y="182"/>
                  </a:cubicBezTo>
                  <a:moveTo>
                    <a:pt x="3" y="180"/>
                  </a:moveTo>
                  <a:cubicBezTo>
                    <a:pt x="3" y="180"/>
                    <a:pt x="3" y="181"/>
                    <a:pt x="3" y="181"/>
                  </a:cubicBezTo>
                  <a:cubicBezTo>
                    <a:pt x="3" y="180"/>
                    <a:pt x="3" y="180"/>
                    <a:pt x="3" y="180"/>
                  </a:cubicBezTo>
                  <a:cubicBezTo>
                    <a:pt x="3" y="180"/>
                    <a:pt x="3" y="180"/>
                    <a:pt x="3" y="180"/>
                  </a:cubicBezTo>
                  <a:moveTo>
                    <a:pt x="4" y="180"/>
                  </a:moveTo>
                  <a:cubicBezTo>
                    <a:pt x="4" y="180"/>
                    <a:pt x="4" y="180"/>
                    <a:pt x="4" y="180"/>
                  </a:cubicBezTo>
                  <a:cubicBezTo>
                    <a:pt x="4" y="180"/>
                    <a:pt x="4" y="180"/>
                    <a:pt x="4" y="180"/>
                  </a:cubicBezTo>
                  <a:cubicBezTo>
                    <a:pt x="4" y="180"/>
                    <a:pt x="4" y="180"/>
                    <a:pt x="4" y="180"/>
                  </a:cubicBezTo>
                  <a:moveTo>
                    <a:pt x="5" y="177"/>
                  </a:moveTo>
                  <a:cubicBezTo>
                    <a:pt x="5" y="177"/>
                    <a:pt x="5" y="177"/>
                    <a:pt x="5" y="177"/>
                  </a:cubicBezTo>
                  <a:cubicBezTo>
                    <a:pt x="5" y="178"/>
                    <a:pt x="4" y="178"/>
                    <a:pt x="4" y="179"/>
                  </a:cubicBezTo>
                  <a:cubicBezTo>
                    <a:pt x="4" y="178"/>
                    <a:pt x="5" y="178"/>
                    <a:pt x="5" y="177"/>
                  </a:cubicBezTo>
                  <a:cubicBezTo>
                    <a:pt x="5" y="177"/>
                    <a:pt x="5" y="177"/>
                    <a:pt x="5" y="177"/>
                  </a:cubicBezTo>
                  <a:moveTo>
                    <a:pt x="5" y="177"/>
                  </a:moveTo>
                  <a:cubicBezTo>
                    <a:pt x="5" y="177"/>
                    <a:pt x="5" y="177"/>
                    <a:pt x="5" y="177"/>
                  </a:cubicBezTo>
                  <a:cubicBezTo>
                    <a:pt x="5" y="177"/>
                    <a:pt x="5" y="177"/>
                    <a:pt x="5" y="177"/>
                  </a:cubicBezTo>
                  <a:cubicBezTo>
                    <a:pt x="5" y="177"/>
                    <a:pt x="5" y="177"/>
                    <a:pt x="5" y="177"/>
                  </a:cubicBezTo>
                  <a:cubicBezTo>
                    <a:pt x="5" y="177"/>
                    <a:pt x="5" y="177"/>
                    <a:pt x="5" y="177"/>
                  </a:cubicBezTo>
                  <a:moveTo>
                    <a:pt x="7" y="173"/>
                  </a:moveTo>
                  <a:cubicBezTo>
                    <a:pt x="7" y="173"/>
                    <a:pt x="7" y="174"/>
                    <a:pt x="7" y="174"/>
                  </a:cubicBezTo>
                  <a:cubicBezTo>
                    <a:pt x="7" y="174"/>
                    <a:pt x="7" y="174"/>
                    <a:pt x="7" y="174"/>
                  </a:cubicBezTo>
                  <a:cubicBezTo>
                    <a:pt x="7" y="174"/>
                    <a:pt x="7" y="173"/>
                    <a:pt x="7" y="173"/>
                  </a:cubicBezTo>
                  <a:moveTo>
                    <a:pt x="8" y="170"/>
                  </a:moveTo>
                  <a:cubicBezTo>
                    <a:pt x="8" y="170"/>
                    <a:pt x="8" y="170"/>
                    <a:pt x="8" y="170"/>
                  </a:cubicBezTo>
                  <a:cubicBezTo>
                    <a:pt x="8" y="171"/>
                    <a:pt x="8" y="171"/>
                    <a:pt x="8" y="171"/>
                  </a:cubicBezTo>
                  <a:cubicBezTo>
                    <a:pt x="8" y="171"/>
                    <a:pt x="8" y="172"/>
                    <a:pt x="8" y="172"/>
                  </a:cubicBezTo>
                  <a:cubicBezTo>
                    <a:pt x="8" y="172"/>
                    <a:pt x="8" y="172"/>
                    <a:pt x="8" y="171"/>
                  </a:cubicBezTo>
                  <a:cubicBezTo>
                    <a:pt x="8" y="171"/>
                    <a:pt x="8" y="171"/>
                    <a:pt x="8" y="171"/>
                  </a:cubicBezTo>
                  <a:cubicBezTo>
                    <a:pt x="8" y="170"/>
                    <a:pt x="8" y="170"/>
                    <a:pt x="8" y="170"/>
                  </a:cubicBezTo>
                  <a:cubicBezTo>
                    <a:pt x="8" y="170"/>
                    <a:pt x="8" y="170"/>
                    <a:pt x="8" y="170"/>
                  </a:cubicBezTo>
                  <a:moveTo>
                    <a:pt x="9" y="168"/>
                  </a:moveTo>
                  <a:cubicBezTo>
                    <a:pt x="9" y="169"/>
                    <a:pt x="9" y="169"/>
                    <a:pt x="9" y="169"/>
                  </a:cubicBezTo>
                  <a:cubicBezTo>
                    <a:pt x="9" y="169"/>
                    <a:pt x="9" y="169"/>
                    <a:pt x="9" y="169"/>
                  </a:cubicBezTo>
                  <a:cubicBezTo>
                    <a:pt x="9" y="169"/>
                    <a:pt x="9" y="169"/>
                    <a:pt x="9" y="169"/>
                  </a:cubicBezTo>
                  <a:cubicBezTo>
                    <a:pt x="9" y="168"/>
                    <a:pt x="9" y="168"/>
                    <a:pt x="9" y="168"/>
                  </a:cubicBezTo>
                  <a:moveTo>
                    <a:pt x="33" y="123"/>
                  </a:moveTo>
                  <a:cubicBezTo>
                    <a:pt x="33" y="123"/>
                    <a:pt x="33" y="123"/>
                    <a:pt x="33" y="123"/>
                  </a:cubicBezTo>
                  <a:cubicBezTo>
                    <a:pt x="33" y="124"/>
                    <a:pt x="33" y="124"/>
                    <a:pt x="33" y="124"/>
                  </a:cubicBezTo>
                  <a:cubicBezTo>
                    <a:pt x="33" y="124"/>
                    <a:pt x="33" y="124"/>
                    <a:pt x="33" y="124"/>
                  </a:cubicBezTo>
                  <a:cubicBezTo>
                    <a:pt x="33" y="123"/>
                    <a:pt x="33" y="123"/>
                    <a:pt x="33" y="123"/>
                  </a:cubicBezTo>
                  <a:cubicBezTo>
                    <a:pt x="33" y="123"/>
                    <a:pt x="33" y="123"/>
                    <a:pt x="33" y="123"/>
                  </a:cubicBezTo>
                  <a:moveTo>
                    <a:pt x="37" y="118"/>
                  </a:moveTo>
                  <a:cubicBezTo>
                    <a:pt x="37" y="118"/>
                    <a:pt x="37" y="118"/>
                    <a:pt x="37" y="118"/>
                  </a:cubicBezTo>
                  <a:cubicBezTo>
                    <a:pt x="37" y="118"/>
                    <a:pt x="36" y="118"/>
                    <a:pt x="36" y="118"/>
                  </a:cubicBezTo>
                  <a:cubicBezTo>
                    <a:pt x="36" y="118"/>
                    <a:pt x="36" y="118"/>
                    <a:pt x="37" y="118"/>
                  </a:cubicBezTo>
                  <a:cubicBezTo>
                    <a:pt x="37" y="118"/>
                    <a:pt x="37" y="118"/>
                    <a:pt x="37" y="118"/>
                  </a:cubicBezTo>
                  <a:cubicBezTo>
                    <a:pt x="37" y="118"/>
                    <a:pt x="37" y="118"/>
                    <a:pt x="37" y="118"/>
                  </a:cubicBezTo>
                  <a:moveTo>
                    <a:pt x="39" y="113"/>
                  </a:moveTo>
                  <a:cubicBezTo>
                    <a:pt x="39" y="113"/>
                    <a:pt x="39" y="113"/>
                    <a:pt x="39" y="113"/>
                  </a:cubicBezTo>
                  <a:cubicBezTo>
                    <a:pt x="39" y="113"/>
                    <a:pt x="39" y="114"/>
                    <a:pt x="39" y="114"/>
                  </a:cubicBezTo>
                  <a:cubicBezTo>
                    <a:pt x="39" y="114"/>
                    <a:pt x="39" y="114"/>
                    <a:pt x="39" y="113"/>
                  </a:cubicBezTo>
                  <a:cubicBezTo>
                    <a:pt x="39" y="113"/>
                    <a:pt x="39" y="113"/>
                    <a:pt x="39" y="113"/>
                  </a:cubicBezTo>
                  <a:moveTo>
                    <a:pt x="49" y="97"/>
                  </a:moveTo>
                  <a:cubicBezTo>
                    <a:pt x="48" y="98"/>
                    <a:pt x="47" y="100"/>
                    <a:pt x="47" y="101"/>
                  </a:cubicBezTo>
                  <a:cubicBezTo>
                    <a:pt x="47" y="100"/>
                    <a:pt x="48" y="99"/>
                    <a:pt x="49" y="97"/>
                  </a:cubicBezTo>
                  <a:cubicBezTo>
                    <a:pt x="49" y="97"/>
                    <a:pt x="49" y="97"/>
                    <a:pt x="49" y="97"/>
                  </a:cubicBezTo>
                  <a:moveTo>
                    <a:pt x="67" y="70"/>
                  </a:moveTo>
                  <a:cubicBezTo>
                    <a:pt x="66" y="71"/>
                    <a:pt x="65" y="72"/>
                    <a:pt x="64" y="74"/>
                  </a:cubicBezTo>
                  <a:cubicBezTo>
                    <a:pt x="65" y="73"/>
                    <a:pt x="65" y="73"/>
                    <a:pt x="65" y="73"/>
                  </a:cubicBezTo>
                  <a:cubicBezTo>
                    <a:pt x="65" y="72"/>
                    <a:pt x="66" y="71"/>
                    <a:pt x="67" y="70"/>
                  </a:cubicBezTo>
                  <a:moveTo>
                    <a:pt x="75" y="58"/>
                  </a:moveTo>
                  <a:cubicBezTo>
                    <a:pt x="73" y="61"/>
                    <a:pt x="71" y="64"/>
                    <a:pt x="69" y="67"/>
                  </a:cubicBezTo>
                  <a:cubicBezTo>
                    <a:pt x="69" y="67"/>
                    <a:pt x="69" y="67"/>
                    <a:pt x="69" y="66"/>
                  </a:cubicBezTo>
                  <a:cubicBezTo>
                    <a:pt x="70" y="65"/>
                    <a:pt x="70" y="65"/>
                    <a:pt x="70" y="65"/>
                  </a:cubicBezTo>
                  <a:cubicBezTo>
                    <a:pt x="72" y="63"/>
                    <a:pt x="73" y="61"/>
                    <a:pt x="75" y="59"/>
                  </a:cubicBezTo>
                  <a:cubicBezTo>
                    <a:pt x="75" y="58"/>
                    <a:pt x="75" y="58"/>
                    <a:pt x="75" y="58"/>
                  </a:cubicBezTo>
                  <a:moveTo>
                    <a:pt x="97" y="32"/>
                  </a:moveTo>
                  <a:cubicBezTo>
                    <a:pt x="90" y="40"/>
                    <a:pt x="83" y="48"/>
                    <a:pt x="76" y="57"/>
                  </a:cubicBezTo>
                  <a:cubicBezTo>
                    <a:pt x="77" y="55"/>
                    <a:pt x="79" y="54"/>
                    <a:pt x="80" y="52"/>
                  </a:cubicBezTo>
                  <a:cubicBezTo>
                    <a:pt x="81" y="51"/>
                    <a:pt x="81" y="51"/>
                    <a:pt x="81" y="51"/>
                  </a:cubicBezTo>
                  <a:cubicBezTo>
                    <a:pt x="82" y="49"/>
                    <a:pt x="84" y="47"/>
                    <a:pt x="86" y="45"/>
                  </a:cubicBezTo>
                  <a:cubicBezTo>
                    <a:pt x="86" y="44"/>
                    <a:pt x="86" y="44"/>
                    <a:pt x="86" y="44"/>
                  </a:cubicBezTo>
                  <a:cubicBezTo>
                    <a:pt x="88" y="42"/>
                    <a:pt x="90" y="40"/>
                    <a:pt x="91" y="38"/>
                  </a:cubicBezTo>
                  <a:cubicBezTo>
                    <a:pt x="92" y="38"/>
                    <a:pt x="92" y="38"/>
                    <a:pt x="92" y="38"/>
                  </a:cubicBezTo>
                  <a:cubicBezTo>
                    <a:pt x="93" y="36"/>
                    <a:pt x="95" y="34"/>
                    <a:pt x="97" y="32"/>
                  </a:cubicBezTo>
                  <a:moveTo>
                    <a:pt x="108" y="21"/>
                  </a:moveTo>
                  <a:cubicBezTo>
                    <a:pt x="104" y="25"/>
                    <a:pt x="101" y="28"/>
                    <a:pt x="97" y="32"/>
                  </a:cubicBezTo>
                  <a:cubicBezTo>
                    <a:pt x="97" y="32"/>
                    <a:pt x="97" y="32"/>
                    <a:pt x="97" y="32"/>
                  </a:cubicBezTo>
                  <a:cubicBezTo>
                    <a:pt x="99" y="30"/>
                    <a:pt x="101" y="28"/>
                    <a:pt x="102" y="27"/>
                  </a:cubicBezTo>
                  <a:cubicBezTo>
                    <a:pt x="103" y="26"/>
                    <a:pt x="103" y="26"/>
                    <a:pt x="103" y="26"/>
                  </a:cubicBezTo>
                  <a:cubicBezTo>
                    <a:pt x="105" y="25"/>
                    <a:pt x="106" y="23"/>
                    <a:pt x="108" y="22"/>
                  </a:cubicBezTo>
                  <a:cubicBezTo>
                    <a:pt x="108" y="21"/>
                    <a:pt x="108" y="21"/>
                    <a:pt x="108" y="21"/>
                  </a:cubicBezTo>
                  <a:moveTo>
                    <a:pt x="114" y="17"/>
                  </a:moveTo>
                  <a:cubicBezTo>
                    <a:pt x="114" y="17"/>
                    <a:pt x="114" y="17"/>
                    <a:pt x="114" y="17"/>
                  </a:cubicBezTo>
                  <a:cubicBezTo>
                    <a:pt x="114" y="17"/>
                    <a:pt x="114" y="17"/>
                    <a:pt x="114" y="17"/>
                  </a:cubicBezTo>
                  <a:cubicBezTo>
                    <a:pt x="114" y="17"/>
                    <a:pt x="114" y="17"/>
                    <a:pt x="114" y="17"/>
                  </a:cubicBezTo>
                  <a:moveTo>
                    <a:pt x="119" y="13"/>
                  </a:moveTo>
                  <a:cubicBezTo>
                    <a:pt x="119" y="14"/>
                    <a:pt x="118" y="14"/>
                    <a:pt x="117" y="14"/>
                  </a:cubicBezTo>
                  <a:cubicBezTo>
                    <a:pt x="118" y="14"/>
                    <a:pt x="119" y="14"/>
                    <a:pt x="119" y="13"/>
                  </a:cubicBezTo>
                  <a:cubicBezTo>
                    <a:pt x="119" y="13"/>
                    <a:pt x="119" y="13"/>
                    <a:pt x="119" y="13"/>
                  </a:cubicBezTo>
                  <a:moveTo>
                    <a:pt x="143" y="3"/>
                  </a:moveTo>
                  <a:cubicBezTo>
                    <a:pt x="137" y="5"/>
                    <a:pt x="131" y="7"/>
                    <a:pt x="125" y="10"/>
                  </a:cubicBezTo>
                  <a:cubicBezTo>
                    <a:pt x="126" y="9"/>
                    <a:pt x="128" y="9"/>
                    <a:pt x="129" y="8"/>
                  </a:cubicBezTo>
                  <a:cubicBezTo>
                    <a:pt x="129" y="8"/>
                    <a:pt x="129" y="8"/>
                    <a:pt x="130" y="8"/>
                  </a:cubicBezTo>
                  <a:cubicBezTo>
                    <a:pt x="131" y="7"/>
                    <a:pt x="132" y="6"/>
                    <a:pt x="134" y="6"/>
                  </a:cubicBezTo>
                  <a:cubicBezTo>
                    <a:pt x="134" y="6"/>
                    <a:pt x="134" y="6"/>
                    <a:pt x="134" y="6"/>
                  </a:cubicBezTo>
                  <a:cubicBezTo>
                    <a:pt x="135" y="5"/>
                    <a:pt x="137" y="5"/>
                    <a:pt x="138" y="4"/>
                  </a:cubicBezTo>
                  <a:cubicBezTo>
                    <a:pt x="139" y="4"/>
                    <a:pt x="139" y="4"/>
                    <a:pt x="139" y="4"/>
                  </a:cubicBezTo>
                  <a:cubicBezTo>
                    <a:pt x="141" y="3"/>
                    <a:pt x="142" y="3"/>
                    <a:pt x="143" y="3"/>
                  </a:cubicBezTo>
                  <a:moveTo>
                    <a:pt x="155" y="0"/>
                  </a:moveTo>
                  <a:cubicBezTo>
                    <a:pt x="152" y="1"/>
                    <a:pt x="148" y="1"/>
                    <a:pt x="144" y="3"/>
                  </a:cubicBezTo>
                  <a:cubicBezTo>
                    <a:pt x="144" y="3"/>
                    <a:pt x="144" y="3"/>
                    <a:pt x="144" y="3"/>
                  </a:cubicBezTo>
                  <a:cubicBezTo>
                    <a:pt x="145" y="2"/>
                    <a:pt x="147" y="2"/>
                    <a:pt x="149" y="1"/>
                  </a:cubicBezTo>
                  <a:cubicBezTo>
                    <a:pt x="149" y="1"/>
                    <a:pt x="149" y="1"/>
                    <a:pt x="150" y="1"/>
                  </a:cubicBezTo>
                  <a:cubicBezTo>
                    <a:pt x="151" y="1"/>
                    <a:pt x="153" y="0"/>
                    <a:pt x="154" y="0"/>
                  </a:cubicBezTo>
                  <a:cubicBezTo>
                    <a:pt x="154" y="0"/>
                    <a:pt x="154" y="0"/>
                    <a:pt x="154" y="0"/>
                  </a:cubicBezTo>
                  <a:cubicBezTo>
                    <a:pt x="155" y="0"/>
                    <a:pt x="155" y="0"/>
                    <a:pt x="155"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5" name="Freeform 24"/>
            <p:cNvSpPr>
              <a:spLocks noEditPoints="1"/>
            </p:cNvSpPr>
            <p:nvPr/>
          </p:nvSpPr>
          <p:spPr bwMode="auto">
            <a:xfrm>
              <a:off x="5307013" y="1011238"/>
              <a:ext cx="3930650" cy="4789488"/>
            </a:xfrm>
            <a:custGeom>
              <a:avLst/>
              <a:gdLst>
                <a:gd name="T0" fmla="*/ 2 w 186"/>
                <a:gd name="T1" fmla="*/ 218 h 227"/>
                <a:gd name="T2" fmla="*/ 7 w 186"/>
                <a:gd name="T3" fmla="*/ 222 h 227"/>
                <a:gd name="T4" fmla="*/ 15 w 186"/>
                <a:gd name="T5" fmla="*/ 226 h 227"/>
                <a:gd name="T6" fmla="*/ 12 w 186"/>
                <a:gd name="T7" fmla="*/ 200 h 227"/>
                <a:gd name="T8" fmla="*/ 12 w 186"/>
                <a:gd name="T9" fmla="*/ 200 h 227"/>
                <a:gd name="T10" fmla="*/ 9 w 186"/>
                <a:gd name="T11" fmla="*/ 173 h 227"/>
                <a:gd name="T12" fmla="*/ 9 w 186"/>
                <a:gd name="T13" fmla="*/ 174 h 227"/>
                <a:gd name="T14" fmla="*/ 8 w 186"/>
                <a:gd name="T15" fmla="*/ 175 h 227"/>
                <a:gd name="T16" fmla="*/ 8 w 186"/>
                <a:gd name="T17" fmla="*/ 177 h 227"/>
                <a:gd name="T18" fmla="*/ 7 w 186"/>
                <a:gd name="T19" fmla="*/ 179 h 227"/>
                <a:gd name="T20" fmla="*/ 5 w 186"/>
                <a:gd name="T21" fmla="*/ 182 h 227"/>
                <a:gd name="T22" fmla="*/ 5 w 186"/>
                <a:gd name="T23" fmla="*/ 182 h 227"/>
                <a:gd name="T24" fmla="*/ 4 w 186"/>
                <a:gd name="T25" fmla="*/ 185 h 227"/>
                <a:gd name="T26" fmla="*/ 4 w 186"/>
                <a:gd name="T27" fmla="*/ 185 h 227"/>
                <a:gd name="T28" fmla="*/ 3 w 186"/>
                <a:gd name="T29" fmla="*/ 186 h 227"/>
                <a:gd name="T30" fmla="*/ 2 w 186"/>
                <a:gd name="T31" fmla="*/ 188 h 227"/>
                <a:gd name="T32" fmla="*/ 0 w 186"/>
                <a:gd name="T33" fmla="*/ 192 h 227"/>
                <a:gd name="T34" fmla="*/ 4 w 186"/>
                <a:gd name="T35" fmla="*/ 208 h 227"/>
                <a:gd name="T36" fmla="*/ 11 w 186"/>
                <a:gd name="T37" fmla="*/ 199 h 227"/>
                <a:gd name="T38" fmla="*/ 11 w 186"/>
                <a:gd name="T39" fmla="*/ 173 h 227"/>
                <a:gd name="T40" fmla="*/ 164 w 186"/>
                <a:gd name="T41" fmla="*/ 2 h 227"/>
                <a:gd name="T42" fmla="*/ 155 w 186"/>
                <a:gd name="T43" fmla="*/ 5 h 227"/>
                <a:gd name="T44" fmla="*/ 150 w 186"/>
                <a:gd name="T45" fmla="*/ 6 h 227"/>
                <a:gd name="T46" fmla="*/ 144 w 186"/>
                <a:gd name="T47" fmla="*/ 8 h 227"/>
                <a:gd name="T48" fmla="*/ 138 w 186"/>
                <a:gd name="T49" fmla="*/ 9 h 227"/>
                <a:gd name="T50" fmla="*/ 130 w 186"/>
                <a:gd name="T51" fmla="*/ 13 h 227"/>
                <a:gd name="T52" fmla="*/ 125 w 186"/>
                <a:gd name="T53" fmla="*/ 15 h 227"/>
                <a:gd name="T54" fmla="*/ 117 w 186"/>
                <a:gd name="T55" fmla="*/ 19 h 227"/>
                <a:gd name="T56" fmla="*/ 114 w 186"/>
                <a:gd name="T57" fmla="*/ 22 h 227"/>
                <a:gd name="T58" fmla="*/ 103 w 186"/>
                <a:gd name="T59" fmla="*/ 31 h 227"/>
                <a:gd name="T60" fmla="*/ 97 w 186"/>
                <a:gd name="T61" fmla="*/ 37 h 227"/>
                <a:gd name="T62" fmla="*/ 91 w 186"/>
                <a:gd name="T63" fmla="*/ 43 h 227"/>
                <a:gd name="T64" fmla="*/ 81 w 186"/>
                <a:gd name="T65" fmla="*/ 56 h 227"/>
                <a:gd name="T66" fmla="*/ 75 w 186"/>
                <a:gd name="T67" fmla="*/ 63 h 227"/>
                <a:gd name="T68" fmla="*/ 69 w 186"/>
                <a:gd name="T69" fmla="*/ 71 h 227"/>
                <a:gd name="T70" fmla="*/ 65 w 186"/>
                <a:gd name="T71" fmla="*/ 78 h 227"/>
                <a:gd name="T72" fmla="*/ 49 w 186"/>
                <a:gd name="T73" fmla="*/ 102 h 227"/>
                <a:gd name="T74" fmla="*/ 39 w 186"/>
                <a:gd name="T75" fmla="*/ 118 h 227"/>
                <a:gd name="T76" fmla="*/ 37 w 186"/>
                <a:gd name="T77" fmla="*/ 123 h 227"/>
                <a:gd name="T78" fmla="*/ 36 w 186"/>
                <a:gd name="T79" fmla="*/ 123 h 227"/>
                <a:gd name="T80" fmla="*/ 33 w 186"/>
                <a:gd name="T81" fmla="*/ 128 h 227"/>
                <a:gd name="T82" fmla="*/ 127 w 186"/>
                <a:gd name="T83" fmla="*/ 15 h 227"/>
                <a:gd name="T84" fmla="*/ 186 w 186"/>
                <a:gd name="T8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6" h="227">
                  <a:moveTo>
                    <a:pt x="4" y="211"/>
                  </a:moveTo>
                  <a:cubicBezTo>
                    <a:pt x="3" y="212"/>
                    <a:pt x="3" y="213"/>
                    <a:pt x="2" y="214"/>
                  </a:cubicBezTo>
                  <a:cubicBezTo>
                    <a:pt x="2" y="218"/>
                    <a:pt x="2" y="218"/>
                    <a:pt x="2" y="218"/>
                  </a:cubicBezTo>
                  <a:cubicBezTo>
                    <a:pt x="3" y="218"/>
                    <a:pt x="3" y="218"/>
                    <a:pt x="3" y="218"/>
                  </a:cubicBezTo>
                  <a:cubicBezTo>
                    <a:pt x="3" y="218"/>
                    <a:pt x="3" y="218"/>
                    <a:pt x="3" y="218"/>
                  </a:cubicBezTo>
                  <a:cubicBezTo>
                    <a:pt x="7" y="222"/>
                    <a:pt x="7" y="222"/>
                    <a:pt x="7" y="222"/>
                  </a:cubicBezTo>
                  <a:cubicBezTo>
                    <a:pt x="7" y="222"/>
                    <a:pt x="7" y="222"/>
                    <a:pt x="7" y="222"/>
                  </a:cubicBezTo>
                  <a:cubicBezTo>
                    <a:pt x="13" y="227"/>
                    <a:pt x="13" y="227"/>
                    <a:pt x="13" y="227"/>
                  </a:cubicBezTo>
                  <a:cubicBezTo>
                    <a:pt x="15" y="226"/>
                    <a:pt x="15" y="226"/>
                    <a:pt x="15" y="226"/>
                  </a:cubicBezTo>
                  <a:cubicBezTo>
                    <a:pt x="5" y="217"/>
                    <a:pt x="5" y="217"/>
                    <a:pt x="5" y="217"/>
                  </a:cubicBezTo>
                  <a:cubicBezTo>
                    <a:pt x="4" y="211"/>
                    <a:pt x="4" y="211"/>
                    <a:pt x="4" y="211"/>
                  </a:cubicBezTo>
                  <a:moveTo>
                    <a:pt x="12" y="200"/>
                  </a:moveTo>
                  <a:cubicBezTo>
                    <a:pt x="12" y="200"/>
                    <a:pt x="12" y="200"/>
                    <a:pt x="12" y="200"/>
                  </a:cubicBezTo>
                  <a:cubicBezTo>
                    <a:pt x="26" y="211"/>
                    <a:pt x="26" y="211"/>
                    <a:pt x="26" y="211"/>
                  </a:cubicBezTo>
                  <a:cubicBezTo>
                    <a:pt x="12" y="200"/>
                    <a:pt x="12" y="200"/>
                    <a:pt x="12" y="200"/>
                  </a:cubicBezTo>
                  <a:moveTo>
                    <a:pt x="11" y="173"/>
                  </a:moveTo>
                  <a:cubicBezTo>
                    <a:pt x="11" y="173"/>
                    <a:pt x="10" y="173"/>
                    <a:pt x="9" y="173"/>
                  </a:cubicBezTo>
                  <a:cubicBezTo>
                    <a:pt x="9" y="173"/>
                    <a:pt x="9" y="173"/>
                    <a:pt x="9" y="173"/>
                  </a:cubicBezTo>
                  <a:cubicBezTo>
                    <a:pt x="9" y="173"/>
                    <a:pt x="9" y="173"/>
                    <a:pt x="9" y="173"/>
                  </a:cubicBezTo>
                  <a:cubicBezTo>
                    <a:pt x="9" y="174"/>
                    <a:pt x="9" y="174"/>
                    <a:pt x="9" y="174"/>
                  </a:cubicBezTo>
                  <a:cubicBezTo>
                    <a:pt x="9" y="174"/>
                    <a:pt x="9" y="174"/>
                    <a:pt x="9" y="174"/>
                  </a:cubicBezTo>
                  <a:cubicBezTo>
                    <a:pt x="9" y="174"/>
                    <a:pt x="9" y="174"/>
                    <a:pt x="9" y="174"/>
                  </a:cubicBezTo>
                  <a:cubicBezTo>
                    <a:pt x="9" y="174"/>
                    <a:pt x="9" y="175"/>
                    <a:pt x="8" y="175"/>
                  </a:cubicBezTo>
                  <a:cubicBezTo>
                    <a:pt x="8" y="175"/>
                    <a:pt x="8" y="175"/>
                    <a:pt x="8" y="175"/>
                  </a:cubicBezTo>
                  <a:cubicBezTo>
                    <a:pt x="8" y="176"/>
                    <a:pt x="8" y="176"/>
                    <a:pt x="8" y="176"/>
                  </a:cubicBezTo>
                  <a:cubicBezTo>
                    <a:pt x="8" y="176"/>
                    <a:pt x="8" y="176"/>
                    <a:pt x="8" y="176"/>
                  </a:cubicBezTo>
                  <a:cubicBezTo>
                    <a:pt x="8" y="177"/>
                    <a:pt x="8" y="177"/>
                    <a:pt x="8" y="177"/>
                  </a:cubicBezTo>
                  <a:cubicBezTo>
                    <a:pt x="7" y="177"/>
                    <a:pt x="7" y="178"/>
                    <a:pt x="7" y="178"/>
                  </a:cubicBezTo>
                  <a:cubicBezTo>
                    <a:pt x="7" y="178"/>
                    <a:pt x="7" y="179"/>
                    <a:pt x="7" y="179"/>
                  </a:cubicBezTo>
                  <a:cubicBezTo>
                    <a:pt x="7" y="179"/>
                    <a:pt x="7" y="179"/>
                    <a:pt x="7" y="179"/>
                  </a:cubicBezTo>
                  <a:cubicBezTo>
                    <a:pt x="6" y="180"/>
                    <a:pt x="6" y="180"/>
                    <a:pt x="6" y="180"/>
                  </a:cubicBezTo>
                  <a:cubicBezTo>
                    <a:pt x="6" y="180"/>
                    <a:pt x="6" y="181"/>
                    <a:pt x="5" y="182"/>
                  </a:cubicBezTo>
                  <a:cubicBezTo>
                    <a:pt x="5" y="182"/>
                    <a:pt x="5" y="182"/>
                    <a:pt x="5" y="182"/>
                  </a:cubicBezTo>
                  <a:cubicBezTo>
                    <a:pt x="5" y="182"/>
                    <a:pt x="5" y="182"/>
                    <a:pt x="5" y="182"/>
                  </a:cubicBezTo>
                  <a:cubicBezTo>
                    <a:pt x="5" y="182"/>
                    <a:pt x="5" y="182"/>
                    <a:pt x="5" y="182"/>
                  </a:cubicBezTo>
                  <a:cubicBezTo>
                    <a:pt x="5" y="182"/>
                    <a:pt x="5" y="182"/>
                    <a:pt x="5" y="182"/>
                  </a:cubicBezTo>
                  <a:cubicBezTo>
                    <a:pt x="5" y="183"/>
                    <a:pt x="4" y="183"/>
                    <a:pt x="4" y="184"/>
                  </a:cubicBezTo>
                  <a:cubicBezTo>
                    <a:pt x="4" y="184"/>
                    <a:pt x="4" y="184"/>
                    <a:pt x="4" y="184"/>
                  </a:cubicBezTo>
                  <a:cubicBezTo>
                    <a:pt x="4" y="185"/>
                    <a:pt x="4" y="185"/>
                    <a:pt x="4" y="185"/>
                  </a:cubicBezTo>
                  <a:cubicBezTo>
                    <a:pt x="4" y="185"/>
                    <a:pt x="4" y="185"/>
                    <a:pt x="4" y="185"/>
                  </a:cubicBezTo>
                  <a:cubicBezTo>
                    <a:pt x="4" y="185"/>
                    <a:pt x="4" y="185"/>
                    <a:pt x="4" y="185"/>
                  </a:cubicBezTo>
                  <a:cubicBezTo>
                    <a:pt x="4" y="185"/>
                    <a:pt x="4" y="185"/>
                    <a:pt x="4" y="185"/>
                  </a:cubicBezTo>
                  <a:cubicBezTo>
                    <a:pt x="3" y="185"/>
                    <a:pt x="3" y="185"/>
                    <a:pt x="3" y="185"/>
                  </a:cubicBezTo>
                  <a:cubicBezTo>
                    <a:pt x="3" y="185"/>
                    <a:pt x="3" y="185"/>
                    <a:pt x="3" y="185"/>
                  </a:cubicBezTo>
                  <a:cubicBezTo>
                    <a:pt x="3" y="186"/>
                    <a:pt x="3" y="186"/>
                    <a:pt x="3" y="186"/>
                  </a:cubicBezTo>
                  <a:cubicBezTo>
                    <a:pt x="3" y="186"/>
                    <a:pt x="3" y="187"/>
                    <a:pt x="2" y="187"/>
                  </a:cubicBezTo>
                  <a:cubicBezTo>
                    <a:pt x="2" y="188"/>
                    <a:pt x="2" y="188"/>
                    <a:pt x="2" y="188"/>
                  </a:cubicBezTo>
                  <a:cubicBezTo>
                    <a:pt x="2" y="188"/>
                    <a:pt x="2" y="188"/>
                    <a:pt x="2" y="188"/>
                  </a:cubicBezTo>
                  <a:cubicBezTo>
                    <a:pt x="1" y="189"/>
                    <a:pt x="1" y="190"/>
                    <a:pt x="1" y="191"/>
                  </a:cubicBezTo>
                  <a:cubicBezTo>
                    <a:pt x="0" y="192"/>
                    <a:pt x="0" y="192"/>
                    <a:pt x="0" y="192"/>
                  </a:cubicBezTo>
                  <a:cubicBezTo>
                    <a:pt x="0" y="192"/>
                    <a:pt x="0" y="192"/>
                    <a:pt x="0" y="192"/>
                  </a:cubicBezTo>
                  <a:cubicBezTo>
                    <a:pt x="1" y="192"/>
                    <a:pt x="1" y="192"/>
                    <a:pt x="1" y="192"/>
                  </a:cubicBezTo>
                  <a:cubicBezTo>
                    <a:pt x="2" y="211"/>
                    <a:pt x="2" y="211"/>
                    <a:pt x="2" y="211"/>
                  </a:cubicBezTo>
                  <a:cubicBezTo>
                    <a:pt x="2" y="210"/>
                    <a:pt x="3" y="209"/>
                    <a:pt x="4" y="208"/>
                  </a:cubicBezTo>
                  <a:cubicBezTo>
                    <a:pt x="3" y="192"/>
                    <a:pt x="3" y="192"/>
                    <a:pt x="3" y="192"/>
                  </a:cubicBezTo>
                  <a:cubicBezTo>
                    <a:pt x="11" y="199"/>
                    <a:pt x="11" y="199"/>
                    <a:pt x="11" y="199"/>
                  </a:cubicBezTo>
                  <a:cubicBezTo>
                    <a:pt x="11" y="199"/>
                    <a:pt x="11" y="199"/>
                    <a:pt x="11" y="199"/>
                  </a:cubicBezTo>
                  <a:cubicBezTo>
                    <a:pt x="3" y="192"/>
                    <a:pt x="3" y="192"/>
                    <a:pt x="3" y="192"/>
                  </a:cubicBezTo>
                  <a:cubicBezTo>
                    <a:pt x="3" y="192"/>
                    <a:pt x="6" y="185"/>
                    <a:pt x="12" y="173"/>
                  </a:cubicBezTo>
                  <a:cubicBezTo>
                    <a:pt x="12" y="173"/>
                    <a:pt x="12" y="173"/>
                    <a:pt x="11" y="173"/>
                  </a:cubicBezTo>
                  <a:moveTo>
                    <a:pt x="186" y="0"/>
                  </a:moveTo>
                  <a:cubicBezTo>
                    <a:pt x="179" y="0"/>
                    <a:pt x="172" y="1"/>
                    <a:pt x="164" y="2"/>
                  </a:cubicBezTo>
                  <a:cubicBezTo>
                    <a:pt x="164" y="2"/>
                    <a:pt x="164" y="2"/>
                    <a:pt x="164" y="2"/>
                  </a:cubicBezTo>
                  <a:cubicBezTo>
                    <a:pt x="165" y="3"/>
                    <a:pt x="165" y="3"/>
                    <a:pt x="165" y="3"/>
                  </a:cubicBezTo>
                  <a:cubicBezTo>
                    <a:pt x="165" y="3"/>
                    <a:pt x="165" y="3"/>
                    <a:pt x="165" y="3"/>
                  </a:cubicBezTo>
                  <a:cubicBezTo>
                    <a:pt x="162" y="3"/>
                    <a:pt x="158" y="4"/>
                    <a:pt x="155" y="5"/>
                  </a:cubicBezTo>
                  <a:cubicBezTo>
                    <a:pt x="155" y="5"/>
                    <a:pt x="155" y="5"/>
                    <a:pt x="154" y="5"/>
                  </a:cubicBezTo>
                  <a:cubicBezTo>
                    <a:pt x="154" y="5"/>
                    <a:pt x="154" y="5"/>
                    <a:pt x="154" y="5"/>
                  </a:cubicBezTo>
                  <a:cubicBezTo>
                    <a:pt x="153" y="5"/>
                    <a:pt x="151" y="6"/>
                    <a:pt x="150" y="6"/>
                  </a:cubicBezTo>
                  <a:cubicBezTo>
                    <a:pt x="149" y="6"/>
                    <a:pt x="149" y="6"/>
                    <a:pt x="149" y="6"/>
                  </a:cubicBezTo>
                  <a:cubicBezTo>
                    <a:pt x="147" y="7"/>
                    <a:pt x="145" y="7"/>
                    <a:pt x="144" y="8"/>
                  </a:cubicBezTo>
                  <a:cubicBezTo>
                    <a:pt x="144" y="8"/>
                    <a:pt x="144" y="8"/>
                    <a:pt x="144" y="8"/>
                  </a:cubicBezTo>
                  <a:cubicBezTo>
                    <a:pt x="144" y="8"/>
                    <a:pt x="144" y="8"/>
                    <a:pt x="143" y="8"/>
                  </a:cubicBezTo>
                  <a:cubicBezTo>
                    <a:pt x="142" y="8"/>
                    <a:pt x="141" y="8"/>
                    <a:pt x="139" y="9"/>
                  </a:cubicBezTo>
                  <a:cubicBezTo>
                    <a:pt x="139" y="9"/>
                    <a:pt x="139" y="9"/>
                    <a:pt x="138" y="9"/>
                  </a:cubicBezTo>
                  <a:cubicBezTo>
                    <a:pt x="137" y="10"/>
                    <a:pt x="135" y="10"/>
                    <a:pt x="134" y="11"/>
                  </a:cubicBezTo>
                  <a:cubicBezTo>
                    <a:pt x="134" y="11"/>
                    <a:pt x="134" y="11"/>
                    <a:pt x="134" y="11"/>
                  </a:cubicBezTo>
                  <a:cubicBezTo>
                    <a:pt x="132" y="11"/>
                    <a:pt x="131" y="12"/>
                    <a:pt x="130" y="13"/>
                  </a:cubicBezTo>
                  <a:cubicBezTo>
                    <a:pt x="129" y="13"/>
                    <a:pt x="129" y="13"/>
                    <a:pt x="129" y="13"/>
                  </a:cubicBezTo>
                  <a:cubicBezTo>
                    <a:pt x="128" y="14"/>
                    <a:pt x="126" y="14"/>
                    <a:pt x="125" y="15"/>
                  </a:cubicBezTo>
                  <a:cubicBezTo>
                    <a:pt x="125" y="15"/>
                    <a:pt x="125" y="15"/>
                    <a:pt x="125" y="15"/>
                  </a:cubicBezTo>
                  <a:cubicBezTo>
                    <a:pt x="123" y="16"/>
                    <a:pt x="121" y="17"/>
                    <a:pt x="119" y="18"/>
                  </a:cubicBezTo>
                  <a:cubicBezTo>
                    <a:pt x="119" y="18"/>
                    <a:pt x="119" y="18"/>
                    <a:pt x="119" y="18"/>
                  </a:cubicBezTo>
                  <a:cubicBezTo>
                    <a:pt x="119" y="19"/>
                    <a:pt x="118" y="19"/>
                    <a:pt x="117" y="19"/>
                  </a:cubicBezTo>
                  <a:cubicBezTo>
                    <a:pt x="116" y="20"/>
                    <a:pt x="115" y="21"/>
                    <a:pt x="114" y="22"/>
                  </a:cubicBezTo>
                  <a:cubicBezTo>
                    <a:pt x="114" y="22"/>
                    <a:pt x="114" y="22"/>
                    <a:pt x="114" y="22"/>
                  </a:cubicBezTo>
                  <a:cubicBezTo>
                    <a:pt x="114" y="22"/>
                    <a:pt x="114" y="22"/>
                    <a:pt x="114" y="22"/>
                  </a:cubicBezTo>
                  <a:cubicBezTo>
                    <a:pt x="112" y="23"/>
                    <a:pt x="110" y="25"/>
                    <a:pt x="108" y="26"/>
                  </a:cubicBezTo>
                  <a:cubicBezTo>
                    <a:pt x="108" y="27"/>
                    <a:pt x="108" y="27"/>
                    <a:pt x="108" y="27"/>
                  </a:cubicBezTo>
                  <a:cubicBezTo>
                    <a:pt x="106" y="28"/>
                    <a:pt x="105" y="30"/>
                    <a:pt x="103" y="31"/>
                  </a:cubicBezTo>
                  <a:cubicBezTo>
                    <a:pt x="102" y="32"/>
                    <a:pt x="102" y="32"/>
                    <a:pt x="102" y="32"/>
                  </a:cubicBezTo>
                  <a:cubicBezTo>
                    <a:pt x="101" y="33"/>
                    <a:pt x="99" y="35"/>
                    <a:pt x="97" y="37"/>
                  </a:cubicBezTo>
                  <a:cubicBezTo>
                    <a:pt x="97" y="37"/>
                    <a:pt x="97" y="37"/>
                    <a:pt x="97" y="37"/>
                  </a:cubicBezTo>
                  <a:cubicBezTo>
                    <a:pt x="97" y="37"/>
                    <a:pt x="97" y="37"/>
                    <a:pt x="97" y="37"/>
                  </a:cubicBezTo>
                  <a:cubicBezTo>
                    <a:pt x="95" y="39"/>
                    <a:pt x="93" y="41"/>
                    <a:pt x="92" y="43"/>
                  </a:cubicBezTo>
                  <a:cubicBezTo>
                    <a:pt x="91" y="43"/>
                    <a:pt x="91" y="43"/>
                    <a:pt x="91" y="43"/>
                  </a:cubicBezTo>
                  <a:cubicBezTo>
                    <a:pt x="90" y="45"/>
                    <a:pt x="88" y="47"/>
                    <a:pt x="86" y="49"/>
                  </a:cubicBezTo>
                  <a:cubicBezTo>
                    <a:pt x="86" y="50"/>
                    <a:pt x="86" y="50"/>
                    <a:pt x="86" y="50"/>
                  </a:cubicBezTo>
                  <a:cubicBezTo>
                    <a:pt x="84" y="52"/>
                    <a:pt x="82" y="54"/>
                    <a:pt x="81" y="56"/>
                  </a:cubicBezTo>
                  <a:cubicBezTo>
                    <a:pt x="80" y="57"/>
                    <a:pt x="80" y="57"/>
                    <a:pt x="80" y="57"/>
                  </a:cubicBezTo>
                  <a:cubicBezTo>
                    <a:pt x="79" y="59"/>
                    <a:pt x="77" y="60"/>
                    <a:pt x="76" y="62"/>
                  </a:cubicBezTo>
                  <a:cubicBezTo>
                    <a:pt x="76" y="63"/>
                    <a:pt x="75" y="63"/>
                    <a:pt x="75" y="63"/>
                  </a:cubicBezTo>
                  <a:cubicBezTo>
                    <a:pt x="75" y="64"/>
                    <a:pt x="75" y="64"/>
                    <a:pt x="75" y="64"/>
                  </a:cubicBezTo>
                  <a:cubicBezTo>
                    <a:pt x="73" y="66"/>
                    <a:pt x="72" y="68"/>
                    <a:pt x="70" y="70"/>
                  </a:cubicBezTo>
                  <a:cubicBezTo>
                    <a:pt x="69" y="71"/>
                    <a:pt x="69" y="71"/>
                    <a:pt x="69" y="71"/>
                  </a:cubicBezTo>
                  <a:cubicBezTo>
                    <a:pt x="69" y="72"/>
                    <a:pt x="69" y="72"/>
                    <a:pt x="69" y="72"/>
                  </a:cubicBezTo>
                  <a:cubicBezTo>
                    <a:pt x="68" y="73"/>
                    <a:pt x="68" y="74"/>
                    <a:pt x="67" y="75"/>
                  </a:cubicBezTo>
                  <a:cubicBezTo>
                    <a:pt x="66" y="76"/>
                    <a:pt x="65" y="77"/>
                    <a:pt x="65" y="78"/>
                  </a:cubicBezTo>
                  <a:cubicBezTo>
                    <a:pt x="64" y="79"/>
                    <a:pt x="64" y="79"/>
                    <a:pt x="64" y="79"/>
                  </a:cubicBezTo>
                  <a:cubicBezTo>
                    <a:pt x="59" y="86"/>
                    <a:pt x="54" y="94"/>
                    <a:pt x="49" y="102"/>
                  </a:cubicBezTo>
                  <a:cubicBezTo>
                    <a:pt x="49" y="102"/>
                    <a:pt x="49" y="102"/>
                    <a:pt x="49" y="102"/>
                  </a:cubicBezTo>
                  <a:cubicBezTo>
                    <a:pt x="48" y="104"/>
                    <a:pt x="47" y="105"/>
                    <a:pt x="47" y="106"/>
                  </a:cubicBezTo>
                  <a:cubicBezTo>
                    <a:pt x="44" y="110"/>
                    <a:pt x="42" y="114"/>
                    <a:pt x="39" y="118"/>
                  </a:cubicBezTo>
                  <a:cubicBezTo>
                    <a:pt x="39" y="118"/>
                    <a:pt x="39" y="118"/>
                    <a:pt x="39" y="118"/>
                  </a:cubicBezTo>
                  <a:cubicBezTo>
                    <a:pt x="39" y="118"/>
                    <a:pt x="39" y="118"/>
                    <a:pt x="39" y="118"/>
                  </a:cubicBezTo>
                  <a:cubicBezTo>
                    <a:pt x="39" y="119"/>
                    <a:pt x="39" y="119"/>
                    <a:pt x="39" y="119"/>
                  </a:cubicBezTo>
                  <a:cubicBezTo>
                    <a:pt x="38" y="121"/>
                    <a:pt x="37" y="122"/>
                    <a:pt x="37" y="123"/>
                  </a:cubicBezTo>
                  <a:cubicBezTo>
                    <a:pt x="37" y="123"/>
                    <a:pt x="37" y="123"/>
                    <a:pt x="37" y="123"/>
                  </a:cubicBezTo>
                  <a:cubicBezTo>
                    <a:pt x="37" y="123"/>
                    <a:pt x="37" y="123"/>
                    <a:pt x="37" y="123"/>
                  </a:cubicBezTo>
                  <a:cubicBezTo>
                    <a:pt x="36" y="123"/>
                    <a:pt x="36" y="123"/>
                    <a:pt x="36" y="123"/>
                  </a:cubicBezTo>
                  <a:cubicBezTo>
                    <a:pt x="36" y="124"/>
                    <a:pt x="36" y="124"/>
                    <a:pt x="36" y="124"/>
                  </a:cubicBezTo>
                  <a:cubicBezTo>
                    <a:pt x="35" y="126"/>
                    <a:pt x="34" y="127"/>
                    <a:pt x="33" y="128"/>
                  </a:cubicBezTo>
                  <a:cubicBezTo>
                    <a:pt x="33" y="128"/>
                    <a:pt x="33" y="128"/>
                    <a:pt x="33" y="128"/>
                  </a:cubicBezTo>
                  <a:cubicBezTo>
                    <a:pt x="33" y="129"/>
                    <a:pt x="33" y="129"/>
                    <a:pt x="33" y="129"/>
                  </a:cubicBezTo>
                  <a:cubicBezTo>
                    <a:pt x="34" y="130"/>
                    <a:pt x="34" y="130"/>
                    <a:pt x="35" y="131"/>
                  </a:cubicBezTo>
                  <a:cubicBezTo>
                    <a:pt x="60" y="86"/>
                    <a:pt x="96" y="31"/>
                    <a:pt x="127" y="15"/>
                  </a:cubicBezTo>
                  <a:cubicBezTo>
                    <a:pt x="139" y="9"/>
                    <a:pt x="154" y="5"/>
                    <a:pt x="167" y="3"/>
                  </a:cubicBezTo>
                  <a:cubicBezTo>
                    <a:pt x="167" y="2"/>
                    <a:pt x="167" y="2"/>
                    <a:pt x="167" y="2"/>
                  </a:cubicBezTo>
                  <a:cubicBezTo>
                    <a:pt x="173" y="1"/>
                    <a:pt x="180" y="0"/>
                    <a:pt x="186" y="0"/>
                  </a:cubicBezTo>
                </a:path>
              </a:pathLst>
            </a:custGeom>
            <a:solidFill>
              <a:srgbClr val="898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6" name="Freeform 25"/>
            <p:cNvSpPr>
              <a:spLocks noEditPoints="1"/>
            </p:cNvSpPr>
            <p:nvPr/>
          </p:nvSpPr>
          <p:spPr bwMode="auto">
            <a:xfrm>
              <a:off x="5348288" y="5208588"/>
              <a:ext cx="211138" cy="317500"/>
            </a:xfrm>
            <a:custGeom>
              <a:avLst/>
              <a:gdLst>
                <a:gd name="T0" fmla="*/ 2 w 10"/>
                <a:gd name="T1" fmla="*/ 9 h 15"/>
                <a:gd name="T2" fmla="*/ 0 w 10"/>
                <a:gd name="T3" fmla="*/ 12 h 15"/>
                <a:gd name="T4" fmla="*/ 0 w 10"/>
                <a:gd name="T5" fmla="*/ 15 h 15"/>
                <a:gd name="T6" fmla="*/ 2 w 10"/>
                <a:gd name="T7" fmla="*/ 12 h 15"/>
                <a:gd name="T8" fmla="*/ 2 w 10"/>
                <a:gd name="T9" fmla="*/ 9 h 15"/>
                <a:gd name="T10" fmla="*/ 9 w 10"/>
                <a:gd name="T11" fmla="*/ 0 h 15"/>
                <a:gd name="T12" fmla="*/ 9 w 10"/>
                <a:gd name="T13" fmla="*/ 0 h 15"/>
                <a:gd name="T14" fmla="*/ 10 w 10"/>
                <a:gd name="T15" fmla="*/ 1 h 15"/>
                <a:gd name="T16" fmla="*/ 10 w 10"/>
                <a:gd name="T17" fmla="*/ 1 h 15"/>
                <a:gd name="T18" fmla="*/ 9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2" y="9"/>
                  </a:moveTo>
                  <a:cubicBezTo>
                    <a:pt x="1" y="10"/>
                    <a:pt x="0" y="11"/>
                    <a:pt x="0" y="12"/>
                  </a:cubicBezTo>
                  <a:cubicBezTo>
                    <a:pt x="0" y="15"/>
                    <a:pt x="0" y="15"/>
                    <a:pt x="0" y="15"/>
                  </a:cubicBezTo>
                  <a:cubicBezTo>
                    <a:pt x="1" y="14"/>
                    <a:pt x="1" y="13"/>
                    <a:pt x="2" y="12"/>
                  </a:cubicBezTo>
                  <a:cubicBezTo>
                    <a:pt x="2" y="9"/>
                    <a:pt x="2" y="9"/>
                    <a:pt x="2" y="9"/>
                  </a:cubicBezTo>
                  <a:moveTo>
                    <a:pt x="9" y="0"/>
                  </a:moveTo>
                  <a:cubicBezTo>
                    <a:pt x="9" y="0"/>
                    <a:pt x="9" y="0"/>
                    <a:pt x="9" y="0"/>
                  </a:cubicBezTo>
                  <a:cubicBezTo>
                    <a:pt x="10" y="1"/>
                    <a:pt x="10" y="1"/>
                    <a:pt x="10" y="1"/>
                  </a:cubicBezTo>
                  <a:cubicBezTo>
                    <a:pt x="10" y="1"/>
                    <a:pt x="10" y="1"/>
                    <a:pt x="10" y="1"/>
                  </a:cubicBezTo>
                  <a:cubicBezTo>
                    <a:pt x="9" y="0"/>
                    <a:pt x="9" y="0"/>
                    <a:pt x="9" y="0"/>
                  </a:cubicBezTo>
                </a:path>
              </a:pathLst>
            </a:custGeom>
            <a:solidFill>
              <a:srgbClr val="5944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7" name="Freeform 26"/>
            <p:cNvSpPr>
              <a:spLocks/>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8" name="Freeform 27"/>
            <p:cNvSpPr>
              <a:spLocks/>
            </p:cNvSpPr>
            <p:nvPr/>
          </p:nvSpPr>
          <p:spPr bwMode="auto">
            <a:xfrm>
              <a:off x="5370513" y="5060950"/>
              <a:ext cx="485775" cy="717550"/>
            </a:xfrm>
            <a:custGeom>
              <a:avLst/>
              <a:gdLst>
                <a:gd name="T0" fmla="*/ 0 w 306"/>
                <a:gd name="T1" fmla="*/ 0 h 452"/>
                <a:gd name="T2" fmla="*/ 13 w 306"/>
                <a:gd name="T3" fmla="*/ 213 h 452"/>
                <a:gd name="T4" fmla="*/ 13 w 306"/>
                <a:gd name="T5" fmla="*/ 253 h 452"/>
                <a:gd name="T6" fmla="*/ 26 w 306"/>
                <a:gd name="T7" fmla="*/ 333 h 452"/>
                <a:gd name="T8" fmla="*/ 159 w 306"/>
                <a:gd name="T9" fmla="*/ 452 h 452"/>
                <a:gd name="T10" fmla="*/ 306 w 306"/>
                <a:gd name="T11" fmla="*/ 266 h 452"/>
                <a:gd name="T12" fmla="*/ 306 w 306"/>
                <a:gd name="T13" fmla="*/ 253 h 452"/>
                <a:gd name="T14" fmla="*/ 119 w 306"/>
                <a:gd name="T15" fmla="*/ 107 h 452"/>
                <a:gd name="T16" fmla="*/ 106 w 306"/>
                <a:gd name="T17" fmla="*/ 93 h 452"/>
                <a:gd name="T18" fmla="*/ 0 w 306"/>
                <a:gd name="T1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452">
                  <a:moveTo>
                    <a:pt x="0" y="0"/>
                  </a:moveTo>
                  <a:lnTo>
                    <a:pt x="13" y="213"/>
                  </a:lnTo>
                  <a:lnTo>
                    <a:pt x="13" y="253"/>
                  </a:lnTo>
                  <a:lnTo>
                    <a:pt x="26" y="333"/>
                  </a:lnTo>
                  <a:lnTo>
                    <a:pt x="159" y="452"/>
                  </a:lnTo>
                  <a:lnTo>
                    <a:pt x="306" y="266"/>
                  </a:lnTo>
                  <a:lnTo>
                    <a:pt x="306" y="253"/>
                  </a:lnTo>
                  <a:lnTo>
                    <a:pt x="119" y="107"/>
                  </a:lnTo>
                  <a:lnTo>
                    <a:pt x="106"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9" name="Freeform 28"/>
            <p:cNvSpPr>
              <a:spLocks noEditPoints="1"/>
            </p:cNvSpPr>
            <p:nvPr/>
          </p:nvSpPr>
          <p:spPr bwMode="auto">
            <a:xfrm>
              <a:off x="5370513" y="1074738"/>
              <a:ext cx="3910013" cy="4408489"/>
            </a:xfrm>
            <a:custGeom>
              <a:avLst/>
              <a:gdLst>
                <a:gd name="T0" fmla="*/ 9 w 185"/>
                <a:gd name="T1" fmla="*/ 170 h 209"/>
                <a:gd name="T2" fmla="*/ 0 w 185"/>
                <a:gd name="T3" fmla="*/ 189 h 209"/>
                <a:gd name="T4" fmla="*/ 8 w 185"/>
                <a:gd name="T5" fmla="*/ 196 h 209"/>
                <a:gd name="T6" fmla="*/ 9 w 185"/>
                <a:gd name="T7" fmla="*/ 197 h 209"/>
                <a:gd name="T8" fmla="*/ 23 w 185"/>
                <a:gd name="T9" fmla="*/ 208 h 209"/>
                <a:gd name="T10" fmla="*/ 23 w 185"/>
                <a:gd name="T11" fmla="*/ 209 h 209"/>
                <a:gd name="T12" fmla="*/ 27 w 185"/>
                <a:gd name="T13" fmla="*/ 205 h 209"/>
                <a:gd name="T14" fmla="*/ 2 w 185"/>
                <a:gd name="T15" fmla="*/ 184 h 209"/>
                <a:gd name="T16" fmla="*/ 9 w 185"/>
                <a:gd name="T17" fmla="*/ 170 h 209"/>
                <a:gd name="T18" fmla="*/ 9 w 185"/>
                <a:gd name="T19" fmla="*/ 170 h 209"/>
                <a:gd name="T20" fmla="*/ 164 w 185"/>
                <a:gd name="T21" fmla="*/ 0 h 209"/>
                <a:gd name="T22" fmla="*/ 124 w 185"/>
                <a:gd name="T23" fmla="*/ 12 h 209"/>
                <a:gd name="T24" fmla="*/ 32 w 185"/>
                <a:gd name="T25" fmla="*/ 128 h 209"/>
                <a:gd name="T26" fmla="*/ 32 w 185"/>
                <a:gd name="T27" fmla="*/ 128 h 209"/>
                <a:gd name="T28" fmla="*/ 39 w 185"/>
                <a:gd name="T29" fmla="*/ 115 h 209"/>
                <a:gd name="T30" fmla="*/ 76 w 185"/>
                <a:gd name="T31" fmla="*/ 146 h 209"/>
                <a:gd name="T32" fmla="*/ 114 w 185"/>
                <a:gd name="T33" fmla="*/ 102 h 209"/>
                <a:gd name="T34" fmla="*/ 112 w 185"/>
                <a:gd name="T35" fmla="*/ 58 h 209"/>
                <a:gd name="T36" fmla="*/ 137 w 185"/>
                <a:gd name="T37" fmla="*/ 46 h 209"/>
                <a:gd name="T38" fmla="*/ 156 w 185"/>
                <a:gd name="T39" fmla="*/ 53 h 209"/>
                <a:gd name="T40" fmla="*/ 185 w 185"/>
                <a:gd name="T41" fmla="*/ 18 h 209"/>
                <a:gd name="T42" fmla="*/ 164 w 185"/>
                <a:gd name="T43"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5" h="209">
                  <a:moveTo>
                    <a:pt x="9" y="170"/>
                  </a:moveTo>
                  <a:cubicBezTo>
                    <a:pt x="3" y="182"/>
                    <a:pt x="0" y="189"/>
                    <a:pt x="0" y="189"/>
                  </a:cubicBezTo>
                  <a:cubicBezTo>
                    <a:pt x="8" y="196"/>
                    <a:pt x="8" y="196"/>
                    <a:pt x="8" y="196"/>
                  </a:cubicBezTo>
                  <a:cubicBezTo>
                    <a:pt x="9" y="197"/>
                    <a:pt x="9" y="197"/>
                    <a:pt x="9" y="197"/>
                  </a:cubicBezTo>
                  <a:cubicBezTo>
                    <a:pt x="23" y="208"/>
                    <a:pt x="23" y="208"/>
                    <a:pt x="23" y="208"/>
                  </a:cubicBezTo>
                  <a:cubicBezTo>
                    <a:pt x="23" y="209"/>
                    <a:pt x="23" y="209"/>
                    <a:pt x="23" y="209"/>
                  </a:cubicBezTo>
                  <a:cubicBezTo>
                    <a:pt x="27" y="205"/>
                    <a:pt x="27" y="205"/>
                    <a:pt x="27" y="205"/>
                  </a:cubicBezTo>
                  <a:cubicBezTo>
                    <a:pt x="2" y="184"/>
                    <a:pt x="2" y="184"/>
                    <a:pt x="2" y="184"/>
                  </a:cubicBezTo>
                  <a:cubicBezTo>
                    <a:pt x="4" y="181"/>
                    <a:pt x="6" y="176"/>
                    <a:pt x="9" y="170"/>
                  </a:cubicBezTo>
                  <a:cubicBezTo>
                    <a:pt x="9" y="170"/>
                    <a:pt x="9" y="170"/>
                    <a:pt x="9" y="170"/>
                  </a:cubicBezTo>
                  <a:moveTo>
                    <a:pt x="164" y="0"/>
                  </a:moveTo>
                  <a:cubicBezTo>
                    <a:pt x="151" y="2"/>
                    <a:pt x="136" y="6"/>
                    <a:pt x="124" y="12"/>
                  </a:cubicBezTo>
                  <a:cubicBezTo>
                    <a:pt x="93" y="28"/>
                    <a:pt x="57" y="83"/>
                    <a:pt x="32" y="128"/>
                  </a:cubicBezTo>
                  <a:cubicBezTo>
                    <a:pt x="32" y="128"/>
                    <a:pt x="32" y="128"/>
                    <a:pt x="32" y="128"/>
                  </a:cubicBezTo>
                  <a:cubicBezTo>
                    <a:pt x="34" y="123"/>
                    <a:pt x="37" y="119"/>
                    <a:pt x="39" y="115"/>
                  </a:cubicBezTo>
                  <a:cubicBezTo>
                    <a:pt x="76" y="146"/>
                    <a:pt x="76" y="146"/>
                    <a:pt x="76" y="146"/>
                  </a:cubicBezTo>
                  <a:cubicBezTo>
                    <a:pt x="114" y="102"/>
                    <a:pt x="114" y="102"/>
                    <a:pt x="114" y="102"/>
                  </a:cubicBezTo>
                  <a:cubicBezTo>
                    <a:pt x="102" y="90"/>
                    <a:pt x="101" y="71"/>
                    <a:pt x="112" y="58"/>
                  </a:cubicBezTo>
                  <a:cubicBezTo>
                    <a:pt x="118" y="50"/>
                    <a:pt x="127" y="46"/>
                    <a:pt x="137" y="46"/>
                  </a:cubicBezTo>
                  <a:cubicBezTo>
                    <a:pt x="143" y="46"/>
                    <a:pt x="150" y="48"/>
                    <a:pt x="156" y="53"/>
                  </a:cubicBezTo>
                  <a:cubicBezTo>
                    <a:pt x="185" y="18"/>
                    <a:pt x="185" y="18"/>
                    <a:pt x="185" y="18"/>
                  </a:cubicBezTo>
                  <a:cubicBezTo>
                    <a:pt x="164" y="0"/>
                    <a:pt x="164" y="0"/>
                    <a:pt x="164" y="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0" name="Freeform 29"/>
            <p:cNvSpPr>
              <a:spLocks/>
            </p:cNvSpPr>
            <p:nvPr/>
          </p:nvSpPr>
          <p:spPr bwMode="auto">
            <a:xfrm>
              <a:off x="7504113" y="2044700"/>
              <a:ext cx="1163638" cy="1181100"/>
            </a:xfrm>
            <a:custGeom>
              <a:avLst/>
              <a:gdLst>
                <a:gd name="T0" fmla="*/ 36 w 55"/>
                <a:gd name="T1" fmla="*/ 0 h 56"/>
                <a:gd name="T2" fmla="*/ 11 w 55"/>
                <a:gd name="T3" fmla="*/ 12 h 56"/>
                <a:gd name="T4" fmla="*/ 13 w 55"/>
                <a:gd name="T5" fmla="*/ 56 h 56"/>
                <a:gd name="T6" fmla="*/ 17 w 55"/>
                <a:gd name="T7" fmla="*/ 51 h 56"/>
                <a:gd name="T8" fmla="*/ 16 w 55"/>
                <a:gd name="T9" fmla="*/ 16 h 56"/>
                <a:gd name="T10" fmla="*/ 36 w 55"/>
                <a:gd name="T11" fmla="*/ 7 h 56"/>
                <a:gd name="T12" fmla="*/ 51 w 55"/>
                <a:gd name="T13" fmla="*/ 11 h 56"/>
                <a:gd name="T14" fmla="*/ 55 w 55"/>
                <a:gd name="T15" fmla="*/ 7 h 56"/>
                <a:gd name="T16" fmla="*/ 36 w 55"/>
                <a:gd name="T1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6">
                  <a:moveTo>
                    <a:pt x="36" y="0"/>
                  </a:moveTo>
                  <a:cubicBezTo>
                    <a:pt x="26" y="0"/>
                    <a:pt x="17" y="4"/>
                    <a:pt x="11" y="12"/>
                  </a:cubicBezTo>
                  <a:cubicBezTo>
                    <a:pt x="0" y="25"/>
                    <a:pt x="1" y="44"/>
                    <a:pt x="13" y="56"/>
                  </a:cubicBezTo>
                  <a:cubicBezTo>
                    <a:pt x="17" y="51"/>
                    <a:pt x="17" y="51"/>
                    <a:pt x="17" y="51"/>
                  </a:cubicBezTo>
                  <a:cubicBezTo>
                    <a:pt x="8" y="41"/>
                    <a:pt x="7" y="26"/>
                    <a:pt x="16" y="16"/>
                  </a:cubicBezTo>
                  <a:cubicBezTo>
                    <a:pt x="21" y="10"/>
                    <a:pt x="28" y="7"/>
                    <a:pt x="36" y="7"/>
                  </a:cubicBezTo>
                  <a:cubicBezTo>
                    <a:pt x="41" y="7"/>
                    <a:pt x="46" y="8"/>
                    <a:pt x="51" y="11"/>
                  </a:cubicBezTo>
                  <a:cubicBezTo>
                    <a:pt x="55" y="7"/>
                    <a:pt x="55" y="7"/>
                    <a:pt x="55" y="7"/>
                  </a:cubicBezTo>
                  <a:cubicBezTo>
                    <a:pt x="49" y="2"/>
                    <a:pt x="42" y="0"/>
                    <a:pt x="36" y="0"/>
                  </a:cubicBezTo>
                </a:path>
              </a:pathLst>
            </a:custGeom>
            <a:solidFill>
              <a:srgbClr val="0E30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1" name="Freeform 30"/>
            <p:cNvSpPr>
              <a:spLocks/>
            </p:cNvSpPr>
            <p:nvPr/>
          </p:nvSpPr>
          <p:spPr bwMode="auto">
            <a:xfrm>
              <a:off x="7653338" y="2192338"/>
              <a:ext cx="928688" cy="928688"/>
            </a:xfrm>
            <a:custGeom>
              <a:avLst/>
              <a:gdLst>
                <a:gd name="T0" fmla="*/ 29 w 44"/>
                <a:gd name="T1" fmla="*/ 0 h 44"/>
                <a:gd name="T2" fmla="*/ 9 w 44"/>
                <a:gd name="T3" fmla="*/ 9 h 44"/>
                <a:gd name="T4" fmla="*/ 10 w 44"/>
                <a:gd name="T5" fmla="*/ 44 h 44"/>
                <a:gd name="T6" fmla="*/ 44 w 44"/>
                <a:gd name="T7" fmla="*/ 4 h 44"/>
                <a:gd name="T8" fmla="*/ 29 w 44"/>
                <a:gd name="T9" fmla="*/ 0 h 44"/>
              </a:gdLst>
              <a:ahLst/>
              <a:cxnLst>
                <a:cxn ang="0">
                  <a:pos x="T0" y="T1"/>
                </a:cxn>
                <a:cxn ang="0">
                  <a:pos x="T2" y="T3"/>
                </a:cxn>
                <a:cxn ang="0">
                  <a:pos x="T4" y="T5"/>
                </a:cxn>
                <a:cxn ang="0">
                  <a:pos x="T6" y="T7"/>
                </a:cxn>
                <a:cxn ang="0">
                  <a:pos x="T8" y="T9"/>
                </a:cxn>
              </a:cxnLst>
              <a:rect l="0" t="0" r="r" b="b"/>
              <a:pathLst>
                <a:path w="44" h="44">
                  <a:moveTo>
                    <a:pt x="29" y="0"/>
                  </a:moveTo>
                  <a:cubicBezTo>
                    <a:pt x="21" y="0"/>
                    <a:pt x="14" y="3"/>
                    <a:pt x="9" y="9"/>
                  </a:cubicBezTo>
                  <a:cubicBezTo>
                    <a:pt x="0" y="19"/>
                    <a:pt x="1" y="34"/>
                    <a:pt x="10" y="44"/>
                  </a:cubicBezTo>
                  <a:cubicBezTo>
                    <a:pt x="44" y="4"/>
                    <a:pt x="44" y="4"/>
                    <a:pt x="44" y="4"/>
                  </a:cubicBezTo>
                  <a:cubicBezTo>
                    <a:pt x="39" y="1"/>
                    <a:pt x="34" y="0"/>
                    <a:pt x="29" y="0"/>
                  </a:cubicBezTo>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2" name="Freeform 31"/>
            <p:cNvSpPr>
              <a:spLocks/>
            </p:cNvSpPr>
            <p:nvPr/>
          </p:nvSpPr>
          <p:spPr bwMode="auto">
            <a:xfrm>
              <a:off x="8836025" y="990600"/>
              <a:ext cx="846138" cy="463550"/>
            </a:xfrm>
            <a:custGeom>
              <a:avLst/>
              <a:gdLst>
                <a:gd name="T0" fmla="*/ 38 w 40"/>
                <a:gd name="T1" fmla="*/ 0 h 22"/>
                <a:gd name="T2" fmla="*/ 19 w 40"/>
                <a:gd name="T3" fmla="*/ 1 h 22"/>
                <a:gd name="T4" fmla="*/ 0 w 40"/>
                <a:gd name="T5" fmla="*/ 3 h 22"/>
                <a:gd name="T6" fmla="*/ 0 w 40"/>
                <a:gd name="T7" fmla="*/ 4 h 22"/>
                <a:gd name="T8" fmla="*/ 21 w 40"/>
                <a:gd name="T9" fmla="*/ 22 h 22"/>
                <a:gd name="T10" fmla="*/ 40 w 40"/>
                <a:gd name="T11" fmla="*/ 0 h 22"/>
                <a:gd name="T12" fmla="*/ 40 w 40"/>
                <a:gd name="T13" fmla="*/ 0 h 22"/>
                <a:gd name="T14" fmla="*/ 38 w 4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38" y="0"/>
                  </a:moveTo>
                  <a:cubicBezTo>
                    <a:pt x="35" y="0"/>
                    <a:pt x="28" y="0"/>
                    <a:pt x="19" y="1"/>
                  </a:cubicBezTo>
                  <a:cubicBezTo>
                    <a:pt x="13" y="1"/>
                    <a:pt x="6" y="2"/>
                    <a:pt x="0" y="3"/>
                  </a:cubicBezTo>
                  <a:cubicBezTo>
                    <a:pt x="0" y="4"/>
                    <a:pt x="0" y="4"/>
                    <a:pt x="0" y="4"/>
                  </a:cubicBezTo>
                  <a:cubicBezTo>
                    <a:pt x="21" y="22"/>
                    <a:pt x="21" y="22"/>
                    <a:pt x="21" y="22"/>
                  </a:cubicBezTo>
                  <a:cubicBezTo>
                    <a:pt x="40" y="0"/>
                    <a:pt x="40" y="0"/>
                    <a:pt x="40" y="0"/>
                  </a:cubicBezTo>
                  <a:cubicBezTo>
                    <a:pt x="40" y="0"/>
                    <a:pt x="40" y="0"/>
                    <a:pt x="40" y="0"/>
                  </a:cubicBezTo>
                  <a:cubicBezTo>
                    <a:pt x="40" y="0"/>
                    <a:pt x="39" y="0"/>
                    <a:pt x="38"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3" name="Freeform 32"/>
            <p:cNvSpPr>
              <a:spLocks/>
            </p:cNvSpPr>
            <p:nvPr/>
          </p:nvSpPr>
          <p:spPr bwMode="auto">
            <a:xfrm>
              <a:off x="5411788" y="3500438"/>
              <a:ext cx="1565275" cy="1898650"/>
            </a:xfrm>
            <a:custGeom>
              <a:avLst/>
              <a:gdLst>
                <a:gd name="T0" fmla="*/ 37 w 74"/>
                <a:gd name="T1" fmla="*/ 0 h 90"/>
                <a:gd name="T2" fmla="*/ 30 w 74"/>
                <a:gd name="T3" fmla="*/ 13 h 90"/>
                <a:gd name="T4" fmla="*/ 38 w 74"/>
                <a:gd name="T5" fmla="*/ 32 h 90"/>
                <a:gd name="T6" fmla="*/ 6 w 74"/>
                <a:gd name="T7" fmla="*/ 70 h 90"/>
                <a:gd name="T8" fmla="*/ 7 w 74"/>
                <a:gd name="T9" fmla="*/ 55 h 90"/>
                <a:gd name="T10" fmla="*/ 0 w 74"/>
                <a:gd name="T11" fmla="*/ 69 h 90"/>
                <a:gd name="T12" fmla="*/ 25 w 74"/>
                <a:gd name="T13" fmla="*/ 90 h 90"/>
                <a:gd name="T14" fmla="*/ 74 w 74"/>
                <a:gd name="T15" fmla="*/ 31 h 90"/>
                <a:gd name="T16" fmla="*/ 37 w 74"/>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0">
                  <a:moveTo>
                    <a:pt x="37" y="0"/>
                  </a:moveTo>
                  <a:cubicBezTo>
                    <a:pt x="35" y="4"/>
                    <a:pt x="32" y="8"/>
                    <a:pt x="30" y="13"/>
                  </a:cubicBezTo>
                  <a:cubicBezTo>
                    <a:pt x="37" y="20"/>
                    <a:pt x="38" y="32"/>
                    <a:pt x="38" y="32"/>
                  </a:cubicBezTo>
                  <a:cubicBezTo>
                    <a:pt x="6" y="70"/>
                    <a:pt x="6" y="70"/>
                    <a:pt x="6" y="70"/>
                  </a:cubicBezTo>
                  <a:cubicBezTo>
                    <a:pt x="10" y="60"/>
                    <a:pt x="10" y="56"/>
                    <a:pt x="7" y="55"/>
                  </a:cubicBezTo>
                  <a:cubicBezTo>
                    <a:pt x="4" y="61"/>
                    <a:pt x="2" y="66"/>
                    <a:pt x="0" y="69"/>
                  </a:cubicBezTo>
                  <a:cubicBezTo>
                    <a:pt x="25" y="90"/>
                    <a:pt x="25" y="90"/>
                    <a:pt x="25" y="90"/>
                  </a:cubicBezTo>
                  <a:cubicBezTo>
                    <a:pt x="74" y="31"/>
                    <a:pt x="74" y="31"/>
                    <a:pt x="74" y="31"/>
                  </a:cubicBezTo>
                  <a:cubicBezTo>
                    <a:pt x="37" y="0"/>
                    <a:pt x="37" y="0"/>
                    <a:pt x="37"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4" name="Freeform 33"/>
            <p:cNvSpPr>
              <a:spLocks noEditPoints="1"/>
            </p:cNvSpPr>
            <p:nvPr/>
          </p:nvSpPr>
          <p:spPr bwMode="auto">
            <a:xfrm>
              <a:off x="3954463" y="3668713"/>
              <a:ext cx="1731963" cy="1982788"/>
            </a:xfrm>
            <a:custGeom>
              <a:avLst/>
              <a:gdLst>
                <a:gd name="T0" fmla="*/ 3 w 82"/>
                <a:gd name="T1" fmla="*/ 94 h 94"/>
                <a:gd name="T2" fmla="*/ 0 w 82"/>
                <a:gd name="T3" fmla="*/ 94 h 94"/>
                <a:gd name="T4" fmla="*/ 0 w 82"/>
                <a:gd name="T5" fmla="*/ 94 h 94"/>
                <a:gd name="T6" fmla="*/ 3 w 82"/>
                <a:gd name="T7" fmla="*/ 94 h 94"/>
                <a:gd name="T8" fmla="*/ 3 w 82"/>
                <a:gd name="T9" fmla="*/ 94 h 94"/>
                <a:gd name="T10" fmla="*/ 62 w 82"/>
                <a:gd name="T11" fmla="*/ 7 h 94"/>
                <a:gd name="T12" fmla="*/ 47 w 82"/>
                <a:gd name="T13" fmla="*/ 20 h 94"/>
                <a:gd name="T14" fmla="*/ 62 w 82"/>
                <a:gd name="T15" fmla="*/ 7 h 94"/>
                <a:gd name="T16" fmla="*/ 79 w 82"/>
                <a:gd name="T17" fmla="*/ 0 h 94"/>
                <a:gd name="T18" fmla="*/ 73 w 82"/>
                <a:gd name="T19" fmla="*/ 2 h 94"/>
                <a:gd name="T20" fmla="*/ 76 w 82"/>
                <a:gd name="T21" fmla="*/ 1 h 94"/>
                <a:gd name="T22" fmla="*/ 76 w 82"/>
                <a:gd name="T23" fmla="*/ 1 h 94"/>
                <a:gd name="T24" fmla="*/ 79 w 82"/>
                <a:gd name="T25" fmla="*/ 0 h 94"/>
                <a:gd name="T26" fmla="*/ 82 w 82"/>
                <a:gd name="T27" fmla="*/ 0 h 94"/>
                <a:gd name="T28" fmla="*/ 80 w 82"/>
                <a:gd name="T29" fmla="*/ 0 h 94"/>
                <a:gd name="T30" fmla="*/ 80 w 82"/>
                <a:gd name="T31" fmla="*/ 0 h 94"/>
                <a:gd name="T32" fmla="*/ 82 w 82"/>
                <a:gd name="T33" fmla="*/ 0 h 94"/>
                <a:gd name="T34" fmla="*/ 82 w 82"/>
                <a:gd name="T3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94">
                  <a:moveTo>
                    <a:pt x="3" y="94"/>
                  </a:moveTo>
                  <a:cubicBezTo>
                    <a:pt x="0" y="94"/>
                    <a:pt x="0" y="94"/>
                    <a:pt x="0" y="94"/>
                  </a:cubicBezTo>
                  <a:cubicBezTo>
                    <a:pt x="0" y="94"/>
                    <a:pt x="0" y="94"/>
                    <a:pt x="0" y="94"/>
                  </a:cubicBezTo>
                  <a:cubicBezTo>
                    <a:pt x="3" y="94"/>
                    <a:pt x="3" y="94"/>
                    <a:pt x="3" y="94"/>
                  </a:cubicBezTo>
                  <a:cubicBezTo>
                    <a:pt x="3" y="94"/>
                    <a:pt x="3" y="94"/>
                    <a:pt x="3" y="94"/>
                  </a:cubicBezTo>
                  <a:moveTo>
                    <a:pt x="62" y="7"/>
                  </a:moveTo>
                  <a:cubicBezTo>
                    <a:pt x="57" y="10"/>
                    <a:pt x="52" y="15"/>
                    <a:pt x="47" y="20"/>
                  </a:cubicBezTo>
                  <a:cubicBezTo>
                    <a:pt x="52" y="15"/>
                    <a:pt x="57" y="10"/>
                    <a:pt x="62" y="7"/>
                  </a:cubicBezTo>
                  <a:moveTo>
                    <a:pt x="79" y="0"/>
                  </a:moveTo>
                  <a:cubicBezTo>
                    <a:pt x="77" y="1"/>
                    <a:pt x="75" y="1"/>
                    <a:pt x="73" y="2"/>
                  </a:cubicBezTo>
                  <a:cubicBezTo>
                    <a:pt x="74" y="1"/>
                    <a:pt x="75" y="1"/>
                    <a:pt x="76" y="1"/>
                  </a:cubicBezTo>
                  <a:cubicBezTo>
                    <a:pt x="76" y="1"/>
                    <a:pt x="76" y="1"/>
                    <a:pt x="76" y="1"/>
                  </a:cubicBezTo>
                  <a:cubicBezTo>
                    <a:pt x="77" y="1"/>
                    <a:pt x="78" y="0"/>
                    <a:pt x="79" y="0"/>
                  </a:cubicBezTo>
                  <a:moveTo>
                    <a:pt x="82" y="0"/>
                  </a:moveTo>
                  <a:cubicBezTo>
                    <a:pt x="82" y="0"/>
                    <a:pt x="81" y="0"/>
                    <a:pt x="80" y="0"/>
                  </a:cubicBezTo>
                  <a:cubicBezTo>
                    <a:pt x="80" y="0"/>
                    <a:pt x="80" y="0"/>
                    <a:pt x="80" y="0"/>
                  </a:cubicBezTo>
                  <a:cubicBezTo>
                    <a:pt x="81" y="0"/>
                    <a:pt x="82" y="0"/>
                    <a:pt x="82" y="0"/>
                  </a:cubicBezTo>
                  <a:cubicBezTo>
                    <a:pt x="82" y="0"/>
                    <a:pt x="82" y="0"/>
                    <a:pt x="82"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5" name="Freeform 34"/>
            <p:cNvSpPr>
              <a:spLocks/>
            </p:cNvSpPr>
            <p:nvPr/>
          </p:nvSpPr>
          <p:spPr bwMode="auto">
            <a:xfrm>
              <a:off x="3954463" y="3668713"/>
              <a:ext cx="1731963" cy="1982788"/>
            </a:xfrm>
            <a:custGeom>
              <a:avLst/>
              <a:gdLst>
                <a:gd name="T0" fmla="*/ 82 w 82"/>
                <a:gd name="T1" fmla="*/ 0 h 94"/>
                <a:gd name="T2" fmla="*/ 80 w 82"/>
                <a:gd name="T3" fmla="*/ 0 h 94"/>
                <a:gd name="T4" fmla="*/ 80 w 82"/>
                <a:gd name="T5" fmla="*/ 0 h 94"/>
                <a:gd name="T6" fmla="*/ 79 w 82"/>
                <a:gd name="T7" fmla="*/ 0 h 94"/>
                <a:gd name="T8" fmla="*/ 76 w 82"/>
                <a:gd name="T9" fmla="*/ 1 h 94"/>
                <a:gd name="T10" fmla="*/ 76 w 82"/>
                <a:gd name="T11" fmla="*/ 1 h 94"/>
                <a:gd name="T12" fmla="*/ 73 w 82"/>
                <a:gd name="T13" fmla="*/ 2 h 94"/>
                <a:gd name="T14" fmla="*/ 72 w 82"/>
                <a:gd name="T15" fmla="*/ 2 h 94"/>
                <a:gd name="T16" fmla="*/ 62 w 82"/>
                <a:gd name="T17" fmla="*/ 7 h 94"/>
                <a:gd name="T18" fmla="*/ 47 w 82"/>
                <a:gd name="T19" fmla="*/ 20 h 94"/>
                <a:gd name="T20" fmla="*/ 0 w 82"/>
                <a:gd name="T21" fmla="*/ 94 h 94"/>
                <a:gd name="T22" fmla="*/ 3 w 82"/>
                <a:gd name="T23" fmla="*/ 94 h 94"/>
                <a:gd name="T24" fmla="*/ 74 w 82"/>
                <a:gd name="T25" fmla="*/ 2 h 94"/>
                <a:gd name="T26" fmla="*/ 82 w 82"/>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94">
                  <a:moveTo>
                    <a:pt x="82" y="0"/>
                  </a:moveTo>
                  <a:cubicBezTo>
                    <a:pt x="82" y="0"/>
                    <a:pt x="81" y="0"/>
                    <a:pt x="80" y="0"/>
                  </a:cubicBezTo>
                  <a:cubicBezTo>
                    <a:pt x="80" y="0"/>
                    <a:pt x="80" y="0"/>
                    <a:pt x="80" y="0"/>
                  </a:cubicBezTo>
                  <a:cubicBezTo>
                    <a:pt x="80" y="0"/>
                    <a:pt x="79" y="0"/>
                    <a:pt x="79" y="0"/>
                  </a:cubicBezTo>
                  <a:cubicBezTo>
                    <a:pt x="78" y="0"/>
                    <a:pt x="77" y="1"/>
                    <a:pt x="76" y="1"/>
                  </a:cubicBezTo>
                  <a:cubicBezTo>
                    <a:pt x="76" y="1"/>
                    <a:pt x="76" y="1"/>
                    <a:pt x="76" y="1"/>
                  </a:cubicBezTo>
                  <a:cubicBezTo>
                    <a:pt x="75" y="1"/>
                    <a:pt x="74" y="1"/>
                    <a:pt x="73" y="2"/>
                  </a:cubicBezTo>
                  <a:cubicBezTo>
                    <a:pt x="72" y="2"/>
                    <a:pt x="72" y="2"/>
                    <a:pt x="72" y="2"/>
                  </a:cubicBezTo>
                  <a:cubicBezTo>
                    <a:pt x="68" y="3"/>
                    <a:pt x="65" y="5"/>
                    <a:pt x="62" y="7"/>
                  </a:cubicBezTo>
                  <a:cubicBezTo>
                    <a:pt x="57" y="10"/>
                    <a:pt x="52" y="15"/>
                    <a:pt x="47" y="20"/>
                  </a:cubicBezTo>
                  <a:cubicBezTo>
                    <a:pt x="31" y="40"/>
                    <a:pt x="18" y="69"/>
                    <a:pt x="0" y="94"/>
                  </a:cubicBezTo>
                  <a:cubicBezTo>
                    <a:pt x="3" y="94"/>
                    <a:pt x="3" y="94"/>
                    <a:pt x="3" y="94"/>
                  </a:cubicBezTo>
                  <a:cubicBezTo>
                    <a:pt x="29" y="57"/>
                    <a:pt x="44" y="12"/>
                    <a:pt x="74" y="2"/>
                  </a:cubicBezTo>
                  <a:cubicBezTo>
                    <a:pt x="77" y="1"/>
                    <a:pt x="80" y="0"/>
                    <a:pt x="82" y="0"/>
                  </a:cubicBezTo>
                </a:path>
              </a:pathLst>
            </a:custGeom>
            <a:solidFill>
              <a:srgbClr val="898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6" name="Freeform 35"/>
            <p:cNvSpPr>
              <a:spLocks/>
            </p:cNvSpPr>
            <p:nvPr/>
          </p:nvSpPr>
          <p:spPr bwMode="auto">
            <a:xfrm>
              <a:off x="4016375" y="3668713"/>
              <a:ext cx="2198688" cy="1982788"/>
            </a:xfrm>
            <a:custGeom>
              <a:avLst/>
              <a:gdLst>
                <a:gd name="T0" fmla="*/ 80 w 104"/>
                <a:gd name="T1" fmla="*/ 0 h 94"/>
                <a:gd name="T2" fmla="*/ 79 w 104"/>
                <a:gd name="T3" fmla="*/ 0 h 94"/>
                <a:gd name="T4" fmla="*/ 79 w 104"/>
                <a:gd name="T5" fmla="*/ 0 h 94"/>
                <a:gd name="T6" fmla="*/ 71 w 104"/>
                <a:gd name="T7" fmla="*/ 2 h 94"/>
                <a:gd name="T8" fmla="*/ 0 w 104"/>
                <a:gd name="T9" fmla="*/ 94 h 94"/>
                <a:gd name="T10" fmla="*/ 0 w 104"/>
                <a:gd name="T11" fmla="*/ 94 h 94"/>
                <a:gd name="T12" fmla="*/ 13 w 104"/>
                <a:gd name="T13" fmla="*/ 91 h 94"/>
                <a:gd name="T14" fmla="*/ 70 w 104"/>
                <a:gd name="T15" fmla="*/ 47 h 94"/>
                <a:gd name="T16" fmla="*/ 70 w 104"/>
                <a:gd name="T17" fmla="*/ 47 h 94"/>
                <a:gd name="T18" fmla="*/ 72 w 104"/>
                <a:gd name="T19" fmla="*/ 47 h 94"/>
                <a:gd name="T20" fmla="*/ 73 w 104"/>
                <a:gd name="T21" fmla="*/ 47 h 94"/>
                <a:gd name="T22" fmla="*/ 73 w 104"/>
                <a:gd name="T23" fmla="*/ 47 h 94"/>
                <a:gd name="T24" fmla="*/ 72 w 104"/>
                <a:gd name="T25" fmla="*/ 62 h 94"/>
                <a:gd name="T26" fmla="*/ 104 w 104"/>
                <a:gd name="T27" fmla="*/ 24 h 94"/>
                <a:gd name="T28" fmla="*/ 96 w 104"/>
                <a:gd name="T29" fmla="*/ 5 h 94"/>
                <a:gd name="T30" fmla="*/ 96 w 104"/>
                <a:gd name="T31" fmla="*/ 5 h 94"/>
                <a:gd name="T32" fmla="*/ 94 w 104"/>
                <a:gd name="T33" fmla="*/ 3 h 94"/>
                <a:gd name="T34" fmla="*/ 94 w 104"/>
                <a:gd name="T35" fmla="*/ 3 h 94"/>
                <a:gd name="T36" fmla="*/ 94 w 104"/>
                <a:gd name="T37" fmla="*/ 3 h 94"/>
                <a:gd name="T38" fmla="*/ 93 w 104"/>
                <a:gd name="T39" fmla="*/ 5 h 94"/>
                <a:gd name="T40" fmla="*/ 80 w 104"/>
                <a:gd name="T4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94">
                  <a:moveTo>
                    <a:pt x="80" y="0"/>
                  </a:moveTo>
                  <a:cubicBezTo>
                    <a:pt x="80" y="0"/>
                    <a:pt x="80" y="0"/>
                    <a:pt x="79" y="0"/>
                  </a:cubicBezTo>
                  <a:cubicBezTo>
                    <a:pt x="79" y="0"/>
                    <a:pt x="79" y="0"/>
                    <a:pt x="79" y="0"/>
                  </a:cubicBezTo>
                  <a:cubicBezTo>
                    <a:pt x="77" y="0"/>
                    <a:pt x="74" y="1"/>
                    <a:pt x="71" y="2"/>
                  </a:cubicBezTo>
                  <a:cubicBezTo>
                    <a:pt x="41" y="12"/>
                    <a:pt x="26" y="57"/>
                    <a:pt x="0" y="94"/>
                  </a:cubicBezTo>
                  <a:cubicBezTo>
                    <a:pt x="0" y="94"/>
                    <a:pt x="0" y="94"/>
                    <a:pt x="0" y="94"/>
                  </a:cubicBezTo>
                  <a:cubicBezTo>
                    <a:pt x="13" y="91"/>
                    <a:pt x="13" y="91"/>
                    <a:pt x="13" y="91"/>
                  </a:cubicBezTo>
                  <a:cubicBezTo>
                    <a:pt x="13" y="91"/>
                    <a:pt x="58" y="47"/>
                    <a:pt x="70" y="47"/>
                  </a:cubicBezTo>
                  <a:cubicBezTo>
                    <a:pt x="70" y="47"/>
                    <a:pt x="70" y="47"/>
                    <a:pt x="70" y="47"/>
                  </a:cubicBezTo>
                  <a:cubicBezTo>
                    <a:pt x="71" y="47"/>
                    <a:pt x="72" y="47"/>
                    <a:pt x="72" y="47"/>
                  </a:cubicBezTo>
                  <a:cubicBezTo>
                    <a:pt x="73" y="47"/>
                    <a:pt x="73" y="47"/>
                    <a:pt x="73" y="47"/>
                  </a:cubicBezTo>
                  <a:cubicBezTo>
                    <a:pt x="73" y="47"/>
                    <a:pt x="73" y="47"/>
                    <a:pt x="73" y="47"/>
                  </a:cubicBezTo>
                  <a:cubicBezTo>
                    <a:pt x="76" y="48"/>
                    <a:pt x="76" y="52"/>
                    <a:pt x="72" y="62"/>
                  </a:cubicBezTo>
                  <a:cubicBezTo>
                    <a:pt x="104" y="24"/>
                    <a:pt x="104" y="24"/>
                    <a:pt x="104" y="24"/>
                  </a:cubicBezTo>
                  <a:cubicBezTo>
                    <a:pt x="104" y="24"/>
                    <a:pt x="103" y="12"/>
                    <a:pt x="96" y="5"/>
                  </a:cubicBezTo>
                  <a:cubicBezTo>
                    <a:pt x="96" y="5"/>
                    <a:pt x="96" y="5"/>
                    <a:pt x="96" y="5"/>
                  </a:cubicBezTo>
                  <a:cubicBezTo>
                    <a:pt x="95" y="4"/>
                    <a:pt x="95" y="4"/>
                    <a:pt x="94" y="3"/>
                  </a:cubicBezTo>
                  <a:cubicBezTo>
                    <a:pt x="94" y="3"/>
                    <a:pt x="94" y="3"/>
                    <a:pt x="94" y="3"/>
                  </a:cubicBezTo>
                  <a:cubicBezTo>
                    <a:pt x="94" y="3"/>
                    <a:pt x="94" y="3"/>
                    <a:pt x="94" y="3"/>
                  </a:cubicBezTo>
                  <a:cubicBezTo>
                    <a:pt x="94" y="4"/>
                    <a:pt x="93" y="4"/>
                    <a:pt x="93" y="5"/>
                  </a:cubicBezTo>
                  <a:cubicBezTo>
                    <a:pt x="90" y="2"/>
                    <a:pt x="86" y="0"/>
                    <a:pt x="80" y="0"/>
                  </a:cubicBezTo>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7" name="Freeform 36"/>
            <p:cNvSpPr>
              <a:spLocks/>
            </p:cNvSpPr>
            <p:nvPr/>
          </p:nvSpPr>
          <p:spPr bwMode="auto">
            <a:xfrm>
              <a:off x="5370513" y="5610225"/>
              <a:ext cx="84138" cy="84138"/>
            </a:xfrm>
            <a:custGeom>
              <a:avLst/>
              <a:gdLst>
                <a:gd name="T0" fmla="*/ 0 w 4"/>
                <a:gd name="T1" fmla="*/ 0 h 4"/>
                <a:gd name="T2" fmla="*/ 0 w 4"/>
                <a:gd name="T3" fmla="*/ 0 h 4"/>
                <a:gd name="T4" fmla="*/ 2 w 4"/>
                <a:gd name="T5" fmla="*/ 2 h 4"/>
                <a:gd name="T6" fmla="*/ 2 w 4"/>
                <a:gd name="T7" fmla="*/ 2 h 4"/>
                <a:gd name="T8" fmla="*/ 4 w 4"/>
                <a:gd name="T9" fmla="*/ 4 h 4"/>
                <a:gd name="T10" fmla="*/ 4 w 4"/>
                <a:gd name="T11" fmla="*/ 4 h 4"/>
                <a:gd name="T12" fmla="*/ 0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0" y="0"/>
                  </a:moveTo>
                  <a:cubicBezTo>
                    <a:pt x="0" y="0"/>
                    <a:pt x="0" y="0"/>
                    <a:pt x="0" y="0"/>
                  </a:cubicBezTo>
                  <a:cubicBezTo>
                    <a:pt x="2" y="2"/>
                    <a:pt x="2" y="2"/>
                    <a:pt x="2" y="2"/>
                  </a:cubicBezTo>
                  <a:cubicBezTo>
                    <a:pt x="2" y="2"/>
                    <a:pt x="2" y="2"/>
                    <a:pt x="2" y="2"/>
                  </a:cubicBezTo>
                  <a:cubicBezTo>
                    <a:pt x="4" y="4"/>
                    <a:pt x="4" y="4"/>
                    <a:pt x="4" y="4"/>
                  </a:cubicBezTo>
                  <a:cubicBezTo>
                    <a:pt x="4" y="4"/>
                    <a:pt x="4" y="4"/>
                    <a:pt x="4" y="4"/>
                  </a:cubicBezTo>
                  <a:cubicBezTo>
                    <a:pt x="0" y="0"/>
                    <a:pt x="0" y="0"/>
                    <a:pt x="0" y="0"/>
                  </a:cubicBezTo>
                </a:path>
              </a:pathLst>
            </a:custGeom>
            <a:solidFill>
              <a:srgbClr val="D1AF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8" name="Freeform 37"/>
            <p:cNvSpPr>
              <a:spLocks/>
            </p:cNvSpPr>
            <p:nvPr/>
          </p:nvSpPr>
          <p:spPr bwMode="auto">
            <a:xfrm>
              <a:off x="5411788" y="5651500"/>
              <a:ext cx="42863" cy="42863"/>
            </a:xfrm>
            <a:custGeom>
              <a:avLst/>
              <a:gdLst>
                <a:gd name="T0" fmla="*/ 0 w 2"/>
                <a:gd name="T1" fmla="*/ 0 h 2"/>
                <a:gd name="T2" fmla="*/ 0 w 2"/>
                <a:gd name="T3" fmla="*/ 0 h 2"/>
                <a:gd name="T4" fmla="*/ 2 w 2"/>
                <a:gd name="T5" fmla="*/ 2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2" y="2"/>
                    <a:pt x="2" y="2"/>
                    <a:pt x="2" y="2"/>
                  </a:cubicBezTo>
                  <a:cubicBezTo>
                    <a:pt x="2" y="2"/>
                    <a:pt x="2" y="2"/>
                    <a:pt x="2" y="2"/>
                  </a:cubicBezTo>
                  <a:cubicBezTo>
                    <a:pt x="0" y="0"/>
                    <a:pt x="0" y="0"/>
                    <a:pt x="0" y="0"/>
                  </a:cubicBezTo>
                </a:path>
              </a:pathLst>
            </a:custGeom>
            <a:solidFill>
              <a:srgbClr val="D18E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39" name="Freeform 38"/>
            <p:cNvSpPr>
              <a:spLocks/>
            </p:cNvSpPr>
            <p:nvPr/>
          </p:nvSpPr>
          <p:spPr bwMode="auto">
            <a:xfrm>
              <a:off x="5454650" y="5694363"/>
              <a:ext cx="127000" cy="106363"/>
            </a:xfrm>
            <a:custGeom>
              <a:avLst/>
              <a:gdLst>
                <a:gd name="T0" fmla="*/ 0 w 6"/>
                <a:gd name="T1" fmla="*/ 0 h 5"/>
                <a:gd name="T2" fmla="*/ 0 w 6"/>
                <a:gd name="T3" fmla="*/ 0 h 5"/>
                <a:gd name="T4" fmla="*/ 0 w 6"/>
                <a:gd name="T5" fmla="*/ 0 h 5"/>
                <a:gd name="T6" fmla="*/ 0 w 6"/>
                <a:gd name="T7" fmla="*/ 0 h 5"/>
                <a:gd name="T8" fmla="*/ 6 w 6"/>
                <a:gd name="T9" fmla="*/ 5 h 5"/>
                <a:gd name="T10" fmla="*/ 6 w 6"/>
                <a:gd name="T11" fmla="*/ 5 h 5"/>
                <a:gd name="T12" fmla="*/ 0 w 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0" y="0"/>
                  </a:moveTo>
                  <a:cubicBezTo>
                    <a:pt x="0" y="0"/>
                    <a:pt x="0" y="0"/>
                    <a:pt x="0" y="0"/>
                  </a:cubicBezTo>
                  <a:cubicBezTo>
                    <a:pt x="0" y="0"/>
                    <a:pt x="0" y="0"/>
                    <a:pt x="0" y="0"/>
                  </a:cubicBezTo>
                  <a:cubicBezTo>
                    <a:pt x="0" y="0"/>
                    <a:pt x="0" y="0"/>
                    <a:pt x="0" y="0"/>
                  </a:cubicBezTo>
                  <a:cubicBezTo>
                    <a:pt x="6" y="5"/>
                    <a:pt x="6" y="5"/>
                    <a:pt x="6" y="5"/>
                  </a:cubicBezTo>
                  <a:cubicBezTo>
                    <a:pt x="6" y="5"/>
                    <a:pt x="6" y="5"/>
                    <a:pt x="6" y="5"/>
                  </a:cubicBezTo>
                  <a:cubicBezTo>
                    <a:pt x="0" y="0"/>
                    <a:pt x="0" y="0"/>
                    <a:pt x="0" y="0"/>
                  </a:cubicBezTo>
                </a:path>
              </a:pathLst>
            </a:custGeom>
            <a:solidFill>
              <a:srgbClr val="B8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8580" tIns="64291" rIns="128580" bIns="64291" numCol="1" anchor="t" anchorCtr="0" compatLnSpc="1">
              <a:prstTxWarp prst="textNoShape">
                <a:avLst/>
              </a:prstTxWarp>
            </a:bodyPr>
            <a:lstStyle/>
            <a:p>
              <a:pPr>
                <a:lnSpc>
                  <a:spcPct val="120000"/>
                </a:lnSpc>
              </a:pPr>
              <a:endParaRPr lang="en-US" sz="2400"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grpSp>
      <p:sp>
        <p:nvSpPr>
          <p:cNvPr id="61" name="TextBox 60"/>
          <p:cNvSpPr txBox="1"/>
          <p:nvPr/>
        </p:nvSpPr>
        <p:spPr>
          <a:xfrm>
            <a:off x="7531825" y="4333798"/>
            <a:ext cx="4158338" cy="443198"/>
          </a:xfrm>
          <a:prstGeom prst="rect">
            <a:avLst/>
          </a:prstGeom>
          <a:noFill/>
        </p:spPr>
        <p:txBody>
          <a:bodyPr wrap="square" lIns="0" tIns="0" rIns="0" bIns="0" rtlCol="0">
            <a:spAutoFit/>
          </a:bodyPr>
          <a:lstStyle/>
          <a:p>
            <a:pPr>
              <a:lnSpc>
                <a:spcPct val="120000"/>
              </a:lnSpc>
            </a:pPr>
            <a:r>
              <a:rPr lang="en-IN" sz="2400" b="1" dirty="0"/>
              <a:t>Challenges and Implementation</a:t>
            </a:r>
            <a:endParaRPr lang="en-US" sz="2400" b="1"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74" name="TextBox 73"/>
          <p:cNvSpPr txBox="1"/>
          <p:nvPr/>
        </p:nvSpPr>
        <p:spPr>
          <a:xfrm>
            <a:off x="407770" y="1609340"/>
            <a:ext cx="5054775" cy="410562"/>
          </a:xfrm>
          <a:prstGeom prst="rect">
            <a:avLst/>
          </a:prstGeom>
          <a:noFill/>
        </p:spPr>
        <p:txBody>
          <a:bodyPr wrap="square" lIns="0" tIns="0" rIns="0" bIns="0" rtlCol="0">
            <a:spAutoFit/>
          </a:bodyPr>
          <a:lstStyle/>
          <a:p>
            <a:pPr>
              <a:lnSpc>
                <a:spcPct val="120000"/>
              </a:lnSpc>
            </a:pPr>
            <a:r>
              <a:rPr lang="en-IN" sz="2400" b="1" dirty="0"/>
              <a:t>Increased Transparency and Security</a:t>
            </a:r>
            <a:endParaRPr lang="en-US" sz="2400" b="1"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77" name="TextBox 76"/>
          <p:cNvSpPr txBox="1"/>
          <p:nvPr/>
        </p:nvSpPr>
        <p:spPr>
          <a:xfrm>
            <a:off x="496982" y="4245220"/>
            <a:ext cx="2895468" cy="410562"/>
          </a:xfrm>
          <a:prstGeom prst="rect">
            <a:avLst/>
          </a:prstGeom>
          <a:noFill/>
        </p:spPr>
        <p:txBody>
          <a:bodyPr wrap="square" lIns="0" tIns="0" rIns="0" bIns="0" rtlCol="0">
            <a:spAutoFit/>
          </a:bodyPr>
          <a:lstStyle/>
          <a:p>
            <a:pPr>
              <a:lnSpc>
                <a:spcPct val="120000"/>
              </a:lnSpc>
            </a:pPr>
            <a:r>
              <a:rPr lang="en-IN" sz="2400" b="1" dirty="0"/>
              <a:t>Future Outlook</a:t>
            </a:r>
            <a:endParaRPr lang="en-US" sz="2400" b="1"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83" name="TextBox 82"/>
          <p:cNvSpPr txBox="1"/>
          <p:nvPr/>
        </p:nvSpPr>
        <p:spPr>
          <a:xfrm>
            <a:off x="7462221" y="1400931"/>
            <a:ext cx="3973868" cy="1034129"/>
          </a:xfrm>
          <a:prstGeom prst="rect">
            <a:avLst/>
          </a:prstGeom>
          <a:noFill/>
        </p:spPr>
        <p:txBody>
          <a:bodyPr wrap="square" lIns="0" tIns="0" rIns="0" bIns="0" rtlCol="0">
            <a:spAutoFit/>
          </a:bodyPr>
          <a:lstStyle/>
          <a:p>
            <a:pPr>
              <a:lnSpc>
                <a:spcPct val="120000"/>
              </a:lnSpc>
            </a:pPr>
            <a:r>
              <a:rPr lang="en-IN" sz="2800" b="1" dirty="0"/>
              <a:t>Increased Accessibility and Convenience</a:t>
            </a:r>
            <a:endParaRPr lang="en-US" sz="2800" b="1" dirty="0">
              <a:solidFill>
                <a:schemeClr val="bg2">
                  <a:lumMod val="25000"/>
                </a:schemeClr>
              </a:solidFill>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63" name="Rectangle 52">
            <a:extLst>
              <a:ext uri="{FF2B5EF4-FFF2-40B4-BE49-F238E27FC236}">
                <a16:creationId xmlns:a16="http://schemas.microsoft.com/office/drawing/2014/main" id="{EF85D842-BA86-4C61-A397-BEFE9F4D0A91}"/>
              </a:ext>
            </a:extLst>
          </p:cNvPr>
          <p:cNvSpPr/>
          <p:nvPr/>
        </p:nvSpPr>
        <p:spPr>
          <a:xfrm>
            <a:off x="382777" y="2052416"/>
            <a:ext cx="3793899" cy="1838535"/>
          </a:xfrm>
          <a:prstGeom prst="rect">
            <a:avLst/>
          </a:prstGeom>
        </p:spPr>
        <p:txBody>
          <a:bodyPr wrap="square" lIns="86697" tIns="43348" rIns="86697" bIns="43348">
            <a:spAutoFit/>
          </a:bodyPr>
          <a:lstStyle/>
          <a:p>
            <a:pPr algn="just">
              <a:lnSpc>
                <a:spcPct val="120000"/>
              </a:lnSpc>
            </a:pPr>
            <a:r>
              <a:rPr lang="en-US" sz="1600" dirty="0"/>
              <a:t>Blockchain technology can improve the transparency and security of voting systems by providing an immutable record of all transactions. This ensures that votes cannot be altered or tampered with, and the results of the election can be trusted.</a:t>
            </a:r>
            <a:endParaRPr lang="en-GB" altLang="zh-CN" sz="1600" dirty="0">
              <a:solidFill>
                <a:schemeClr val="bg2">
                  <a:lumMod val="25000"/>
                </a:schemeClr>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sp>
        <p:nvSpPr>
          <p:cNvPr id="66" name="Rectangle 52">
            <a:extLst>
              <a:ext uri="{FF2B5EF4-FFF2-40B4-BE49-F238E27FC236}">
                <a16:creationId xmlns:a16="http://schemas.microsoft.com/office/drawing/2014/main" id="{9CD755DE-7494-40CD-A485-CB0D82822A82}"/>
              </a:ext>
            </a:extLst>
          </p:cNvPr>
          <p:cNvSpPr/>
          <p:nvPr/>
        </p:nvSpPr>
        <p:spPr>
          <a:xfrm>
            <a:off x="7446624" y="2412904"/>
            <a:ext cx="4580821" cy="1860336"/>
          </a:xfrm>
          <a:prstGeom prst="rect">
            <a:avLst/>
          </a:prstGeom>
        </p:spPr>
        <p:txBody>
          <a:bodyPr wrap="square" lIns="86697" tIns="43348" rIns="86697" bIns="43348">
            <a:spAutoFit/>
          </a:bodyPr>
          <a:lstStyle/>
          <a:p>
            <a:pPr algn="just">
              <a:lnSpc>
                <a:spcPct val="120000"/>
              </a:lnSpc>
            </a:pPr>
            <a:r>
              <a:rPr lang="en-US" sz="1600" dirty="0"/>
              <a:t>Blockchain voting can also increase accessibility and convenience for voters. With blockchain, voters can cast their ballots from anywhere in the world, without the need for physical polling stations. This can increase voter turnout and make the voting process more convenient for everyone.</a:t>
            </a:r>
            <a:endParaRPr lang="en-GB" altLang="zh-CN" sz="1600" dirty="0">
              <a:solidFill>
                <a:schemeClr val="bg2">
                  <a:lumMod val="25000"/>
                </a:schemeClr>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sp>
        <p:nvSpPr>
          <p:cNvPr id="72" name="Rectangle 52">
            <a:extLst>
              <a:ext uri="{FF2B5EF4-FFF2-40B4-BE49-F238E27FC236}">
                <a16:creationId xmlns:a16="http://schemas.microsoft.com/office/drawing/2014/main" id="{B4FB768E-05BC-4D24-81A5-312606827691}"/>
              </a:ext>
            </a:extLst>
          </p:cNvPr>
          <p:cNvSpPr/>
          <p:nvPr/>
        </p:nvSpPr>
        <p:spPr>
          <a:xfrm>
            <a:off x="407770" y="4837388"/>
            <a:ext cx="5081343" cy="1749536"/>
          </a:xfrm>
          <a:prstGeom prst="rect">
            <a:avLst/>
          </a:prstGeom>
        </p:spPr>
        <p:txBody>
          <a:bodyPr wrap="square" lIns="86697" tIns="43348" rIns="86697" bIns="43348">
            <a:spAutoFit/>
          </a:bodyPr>
          <a:lstStyle/>
          <a:p>
            <a:pPr algn="just">
              <a:lnSpc>
                <a:spcPct val="120000"/>
              </a:lnSpc>
            </a:pPr>
            <a:r>
              <a:rPr lang="en-US" dirty="0"/>
              <a:t>B</a:t>
            </a:r>
            <a:r>
              <a:rPr lang="en-US" dirty="0" smtClean="0"/>
              <a:t>lockchain </a:t>
            </a:r>
            <a:r>
              <a:rPr lang="en-US" dirty="0"/>
              <a:t>voting is still new, but it has the potential to make voting better. More and more people are interested in using blockchain for voting, and with continued investment and innovation, blockchain voting could become the norm in the future.</a:t>
            </a:r>
            <a:endParaRPr lang="en-GB" altLang="zh-CN" sz="1600" dirty="0">
              <a:solidFill>
                <a:schemeClr val="bg2">
                  <a:lumMod val="25000"/>
                </a:schemeClr>
              </a:solidFill>
              <a:latin typeface="Source Han Sans CN Medium" panose="020B0500000000000000" pitchFamily="34" charset="-128"/>
              <a:ea typeface="Source Han Sans CN Medium" panose="020B0500000000000000" pitchFamily="34" charset="-128"/>
              <a:cs typeface="+mn-ea"/>
              <a:sym typeface="字魂36号-正文宋楷" panose="02000000000000000000" pitchFamily="2" charset="-122"/>
            </a:endParaRPr>
          </a:p>
        </p:txBody>
      </p:sp>
      <p:cxnSp>
        <p:nvCxnSpPr>
          <p:cNvPr id="78" name="直接连接符 77">
            <a:extLst>
              <a:ext uri="{FF2B5EF4-FFF2-40B4-BE49-F238E27FC236}">
                <a16:creationId xmlns:a16="http://schemas.microsoft.com/office/drawing/2014/main" id="{BF8ED855-F795-4563-8EB7-EAE23CB65684}"/>
              </a:ext>
            </a:extLst>
          </p:cNvPr>
          <p:cNvCxnSpPr>
            <a:cxnSpLocks/>
          </p:cNvCxnSpPr>
          <p:nvPr/>
        </p:nvCxnSpPr>
        <p:spPr>
          <a:xfrm>
            <a:off x="483252" y="1151242"/>
            <a:ext cx="11103418" cy="0"/>
          </a:xfrm>
          <a:prstGeom prst="line">
            <a:avLst/>
          </a:prstGeom>
          <a:noFill/>
          <a:ln cap="rnd">
            <a:solidFill>
              <a:srgbClr val="525252"/>
            </a:solidFill>
            <a:round/>
          </a:ln>
        </p:spPr>
        <p:style>
          <a:lnRef idx="2">
            <a:schemeClr val="accent1">
              <a:shade val="50000"/>
            </a:schemeClr>
          </a:lnRef>
          <a:fillRef idx="1">
            <a:schemeClr val="accent1"/>
          </a:fillRef>
          <a:effectRef idx="0">
            <a:schemeClr val="accent1"/>
          </a:effectRef>
          <a:fontRef idx="minor">
            <a:schemeClr val="lt1"/>
          </a:fontRef>
        </p:style>
      </p:cxnSp>
      <p:sp>
        <p:nvSpPr>
          <p:cNvPr id="79" name="文本框 78">
            <a:extLst>
              <a:ext uri="{FF2B5EF4-FFF2-40B4-BE49-F238E27FC236}">
                <a16:creationId xmlns:a16="http://schemas.microsoft.com/office/drawing/2014/main" id="{B2F6DCA8-1B21-45C7-B5B7-325531A3BAB3}"/>
              </a:ext>
            </a:extLst>
          </p:cNvPr>
          <p:cNvSpPr txBox="1"/>
          <p:nvPr/>
        </p:nvSpPr>
        <p:spPr>
          <a:xfrm>
            <a:off x="738554" y="254269"/>
            <a:ext cx="7253654" cy="707886"/>
          </a:xfrm>
          <a:prstGeom prst="rect">
            <a:avLst/>
          </a:prstGeom>
          <a:noFill/>
        </p:spPr>
        <p:txBody>
          <a:bodyPr wrap="square" rtlCol="0">
            <a:spAutoFit/>
          </a:bodyPr>
          <a:lstStyle/>
          <a:p>
            <a:pPr algn="r"/>
            <a:r>
              <a:rPr lang="en-US" sz="4000" b="1" dirty="0"/>
              <a:t>Future of Voting with Blockchain</a:t>
            </a:r>
            <a:endParaRPr lang="zh-CN" altLang="en-US" sz="4000" b="1" spc="300"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84" name="等腰三角形 83">
            <a:extLst>
              <a:ext uri="{FF2B5EF4-FFF2-40B4-BE49-F238E27FC236}">
                <a16:creationId xmlns:a16="http://schemas.microsoft.com/office/drawing/2014/main" id="{8D73E35B-F92C-4A00-BAE1-85530716AF91}"/>
              </a:ext>
            </a:extLst>
          </p:cNvPr>
          <p:cNvSpPr/>
          <p:nvPr/>
        </p:nvSpPr>
        <p:spPr>
          <a:xfrm rot="5400000">
            <a:off x="-186818" y="436887"/>
            <a:ext cx="901173" cy="527537"/>
          </a:xfrm>
          <a:prstGeom prst="triangle">
            <a:avLst>
              <a:gd name="adj" fmla="val 53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45" name="Rectangle 6"/>
          <p:cNvSpPr>
            <a:spLocks noChangeArrowheads="1"/>
          </p:cNvSpPr>
          <p:nvPr/>
        </p:nvSpPr>
        <p:spPr bwMode="auto">
          <a:xfrm>
            <a:off x="7516166" y="4925750"/>
            <a:ext cx="4580821"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t>B</a:t>
            </a:r>
            <a:r>
              <a:rPr kumimoji="0" lang="en-US" altLang="en-US" sz="1600" b="0" i="0" u="none" strike="noStrike" cap="none" normalizeH="0" baseline="0" dirty="0" smtClean="0">
                <a:ln>
                  <a:noFill/>
                </a:ln>
                <a:solidFill>
                  <a:schemeClr val="tx1"/>
                </a:solidFill>
                <a:effectLst/>
              </a:rPr>
              <a:t>lockchain has the potential to make voting better, but we need to make sure that voters' privacy is protected, that no one can cheat, and that everyone can vote. This will require a lot of money and cooperation from different groups</a:t>
            </a:r>
            <a:r>
              <a:rPr kumimoji="0" lang="en-US" altLang="en-US" sz="1600" b="0" i="0" u="none" strike="noStrike" cap="none" normalizeH="0" baseline="0" dirty="0" smtClean="0">
                <a:ln>
                  <a:noFill/>
                </a:ln>
                <a:solidFill>
                  <a:schemeClr val="tx1"/>
                </a:solidFill>
                <a:effectLst/>
                <a:latin typeface="Google Sans"/>
              </a:rPr>
              <a:t>.</a:t>
            </a:r>
            <a:endParaRPr kumimoji="0" lang="en-US" alt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5564366"/>
      </p:ext>
    </p:extLst>
  </p:cSld>
  <p:clrMapOvr>
    <a:masterClrMapping/>
  </p:clrMapOvr>
  <mc:AlternateContent xmlns:mc="http://schemas.openxmlformats.org/markup-compatibility/2006" xmlns:p14="http://schemas.microsoft.com/office/powerpoint/2010/main">
    <mc:Choice Requires="p14">
      <p:transition spd="slow" p14:dur="1250" advTm="0">
        <p:push dir="u"/>
      </p:transition>
    </mc:Choice>
    <mc:Fallback xmlns="">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4" grpId="0"/>
      <p:bldP spid="77" grpId="0"/>
      <p:bldP spid="83" grpId="0"/>
      <p:bldP spid="63" grpId="0"/>
      <p:bldP spid="66"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C7CE093-D1A9-4BA1-BFB9-106EBADDD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矩形 15">
            <a:extLst>
              <a:ext uri="{FF2B5EF4-FFF2-40B4-BE49-F238E27FC236}">
                <a16:creationId xmlns:a16="http://schemas.microsoft.com/office/drawing/2014/main" id="{29FE90B1-8A5E-47C6-B30A-CE9AA5460071}"/>
              </a:ext>
            </a:extLst>
          </p:cNvPr>
          <p:cNvSpPr/>
          <p:nvPr/>
        </p:nvSpPr>
        <p:spPr>
          <a:xfrm>
            <a:off x="0" y="0"/>
            <a:ext cx="12192000" cy="6858000"/>
          </a:xfrm>
          <a:prstGeom prst="rect">
            <a:avLst/>
          </a:prstGeom>
          <a:solidFill>
            <a:srgbClr val="0E314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9" name="直角三角形 18">
            <a:extLst>
              <a:ext uri="{FF2B5EF4-FFF2-40B4-BE49-F238E27FC236}">
                <a16:creationId xmlns:a16="http://schemas.microsoft.com/office/drawing/2014/main" id="{E68DFC0F-0229-4062-9224-8299E37AC215}"/>
              </a:ext>
            </a:extLst>
          </p:cNvPr>
          <p:cNvSpPr/>
          <p:nvPr/>
        </p:nvSpPr>
        <p:spPr>
          <a:xfrm>
            <a:off x="0" y="3095469"/>
            <a:ext cx="3762531" cy="376253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27" name="直角三角形 26">
            <a:extLst>
              <a:ext uri="{FF2B5EF4-FFF2-40B4-BE49-F238E27FC236}">
                <a16:creationId xmlns:a16="http://schemas.microsoft.com/office/drawing/2014/main" id="{23B4BEC2-3AB0-468F-8D55-DD48B4591450}"/>
              </a:ext>
            </a:extLst>
          </p:cNvPr>
          <p:cNvSpPr/>
          <p:nvPr/>
        </p:nvSpPr>
        <p:spPr>
          <a:xfrm rot="10800000">
            <a:off x="8429468" y="0"/>
            <a:ext cx="3762531" cy="376253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ource Han Sans CN Medium" panose="020B0500000000000000" pitchFamily="34" charset="-128"/>
              <a:ea typeface="Source Han Sans CN Medium" panose="020B0500000000000000" pitchFamily="34" charset="-128"/>
              <a:sym typeface="字魂36号-正文宋楷" panose="02000000000000000000" pitchFamily="2" charset="-122"/>
            </a:endParaRPr>
          </a:p>
        </p:txBody>
      </p:sp>
      <p:sp>
        <p:nvSpPr>
          <p:cNvPr id="11" name="文本框 2">
            <a:extLst>
              <a:ext uri="{FF2B5EF4-FFF2-40B4-BE49-F238E27FC236}">
                <a16:creationId xmlns:a16="http://schemas.microsoft.com/office/drawing/2014/main" id="{CC15BB2E-6109-5E49-95F9-CA94E17AEFE8}"/>
              </a:ext>
            </a:extLst>
          </p:cNvPr>
          <p:cNvSpPr txBox="1"/>
          <p:nvPr/>
        </p:nvSpPr>
        <p:spPr>
          <a:xfrm>
            <a:off x="0" y="5291843"/>
            <a:ext cx="2952932" cy="1118255"/>
          </a:xfrm>
          <a:prstGeom prst="rect">
            <a:avLst/>
          </a:prstGeom>
          <a:noFill/>
        </p:spPr>
        <p:txBody>
          <a:bodyPr wrap="square" rtlCol="0">
            <a:spAutoFit/>
          </a:bodyPr>
          <a:lstStyle/>
          <a:p>
            <a:pPr>
              <a:lnSpc>
                <a:spcPts val="4000"/>
              </a:lnSpc>
            </a:pPr>
            <a:r>
              <a:rPr lang="en-US" altLang="zh-CN" sz="2400" dirty="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Presented by:</a:t>
            </a:r>
          </a:p>
          <a:p>
            <a:pPr>
              <a:lnSpc>
                <a:spcPts val="4000"/>
              </a:lnSpc>
            </a:pPr>
            <a:r>
              <a:rPr lang="en-US" altLang="zh-CN" sz="2400" dirty="0" smtClean="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rPr>
              <a:t>   PRANEET</a:t>
            </a:r>
            <a:endParaRPr lang="zh-CN" altLang="en-US" sz="2400" dirty="0">
              <a:solidFill>
                <a:schemeClr val="accent2"/>
              </a:solidFill>
              <a:latin typeface="Source Han Sans CN Medium" panose="020B0500000000000000" pitchFamily="34" charset="-128"/>
              <a:ea typeface="Source Han Sans CN Medium" panose="020B0500000000000000" pitchFamily="34" charset="-128"/>
              <a:cs typeface="Aharoni" panose="02010803020104030203" pitchFamily="2" charset="-79"/>
              <a:sym typeface="字魂36号-正文宋楷" panose="02000000000000000000" pitchFamily="2" charset="-122"/>
            </a:endParaRPr>
          </a:p>
        </p:txBody>
      </p:sp>
      <p:sp>
        <p:nvSpPr>
          <p:cNvPr id="14" name="文本框 1">
            <a:extLst>
              <a:ext uri="{FF2B5EF4-FFF2-40B4-BE49-F238E27FC236}">
                <a16:creationId xmlns:a16="http://schemas.microsoft.com/office/drawing/2014/main" id="{7699E372-5167-4472-98C9-0C5EAE4DE4AB}"/>
              </a:ext>
            </a:extLst>
          </p:cNvPr>
          <p:cNvSpPr txBox="1"/>
          <p:nvPr/>
        </p:nvSpPr>
        <p:spPr>
          <a:xfrm>
            <a:off x="700453" y="2555019"/>
            <a:ext cx="10528092" cy="1200329"/>
          </a:xfrm>
          <a:prstGeom prst="rect">
            <a:avLst/>
          </a:prstGeom>
          <a:noFill/>
        </p:spPr>
        <p:txBody>
          <a:bodyPr wrap="square" rtlCol="0">
            <a:spAutoFit/>
          </a:bodyPr>
          <a:lstStyle/>
          <a:p>
            <a:pPr algn="ctr"/>
            <a:r>
              <a:rPr lang="en-US" altLang="zh-CN" sz="7200" b="1" dirty="0">
                <a:solidFill>
                  <a:schemeClr val="bg1"/>
                </a:solidFill>
                <a:latin typeface="Source Han Sans CN Heavy" panose="020B0500000000000000" pitchFamily="34" charset="-128"/>
                <a:ea typeface="Source Han Sans CN Heavy" panose="020B0500000000000000" pitchFamily="34" charset="-128"/>
                <a:cs typeface="Aharoni" panose="02010803020104030203" pitchFamily="2" charset="-79"/>
                <a:sym typeface="字魂36号-正文宋楷" panose="02000000000000000000" pitchFamily="2" charset="-122"/>
              </a:rPr>
              <a:t>Thank You All</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798668" y="98169"/>
            <a:ext cx="2326649" cy="2190928"/>
          </a:xfrm>
          <a:prstGeom prst="rect">
            <a:avLst/>
          </a:prstGeom>
        </p:spPr>
      </p:pic>
      <p:sp>
        <p:nvSpPr>
          <p:cNvPr id="3" name="TextBox 2"/>
          <p:cNvSpPr txBox="1"/>
          <p:nvPr/>
        </p:nvSpPr>
        <p:spPr>
          <a:xfrm>
            <a:off x="290146" y="6410098"/>
            <a:ext cx="2523392" cy="646331"/>
          </a:xfrm>
          <a:prstGeom prst="rect">
            <a:avLst/>
          </a:prstGeom>
          <a:noFill/>
        </p:spPr>
        <p:txBody>
          <a:bodyPr wrap="square" rtlCol="0">
            <a:spAutoFit/>
          </a:bodyPr>
          <a:lstStyle/>
          <a:p>
            <a:r>
              <a:rPr lang="en-IN" b="1" dirty="0" smtClean="0">
                <a:solidFill>
                  <a:srgbClr val="0E314F"/>
                </a:solidFill>
              </a:rPr>
              <a:t>      (</a:t>
            </a:r>
            <a:r>
              <a:rPr lang="en-IN" b="1" dirty="0">
                <a:solidFill>
                  <a:srgbClr val="0E314F"/>
                </a:solidFill>
              </a:rPr>
              <a:t>2302570049)</a:t>
            </a:r>
          </a:p>
          <a:p>
            <a:endParaRPr lang="en-IN" dirty="0"/>
          </a:p>
        </p:txBody>
      </p:sp>
    </p:spTree>
    <p:extLst>
      <p:ext uri="{BB962C8B-B14F-4D97-AF65-F5344CB8AC3E}">
        <p14:creationId xmlns:p14="http://schemas.microsoft.com/office/powerpoint/2010/main" val="4239506188"/>
      </p:ext>
    </p:extLst>
  </p:cSld>
  <p:clrMapOvr>
    <a:masterClrMapping/>
  </p:clrMapOvr>
  <mc:AlternateContent xmlns:mc="http://schemas.openxmlformats.org/markup-compatibility/2006" xmlns:p14="http://schemas.microsoft.com/office/powerpoint/2010/main">
    <mc:Choice Requires="p14">
      <p:transition spd="slow" p14:dur="1250" advTm="0">
        <p:cover/>
      </p:transition>
    </mc:Choice>
    <mc:Fallback xmlns="">
      <p:transition spd="slow" advTm="0">
        <p:cover/>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自定义 1042">
      <a:dk1>
        <a:srgbClr val="071927"/>
      </a:dk1>
      <a:lt1>
        <a:sysClr val="window" lastClr="FFFFFF"/>
      </a:lt1>
      <a:dk2>
        <a:srgbClr val="44546A"/>
      </a:dk2>
      <a:lt2>
        <a:srgbClr val="E7E6E6"/>
      </a:lt2>
      <a:accent1>
        <a:srgbClr val="0E314F"/>
      </a:accent1>
      <a:accent2>
        <a:srgbClr val="0E314F"/>
      </a:accent2>
      <a:accent3>
        <a:srgbClr val="0E314F"/>
      </a:accent3>
      <a:accent4>
        <a:srgbClr val="0E314F"/>
      </a:accent4>
      <a:accent5>
        <a:srgbClr val="0E314F"/>
      </a:accent5>
      <a:accent6>
        <a:srgbClr val="0E314F"/>
      </a:accent6>
      <a:hlink>
        <a:srgbClr val="0E314F"/>
      </a:hlink>
      <a:folHlink>
        <a:srgbClr val="0E314F"/>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643</Words>
  <Application>Microsoft Office PowerPoint</Application>
  <PresentationFormat>Widescreen</PresentationFormat>
  <Paragraphs>76</Paragraphs>
  <Slides>8</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Aharoni</vt:lpstr>
      <vt:lpstr>Arial</vt:lpstr>
      <vt:lpstr>等线</vt:lpstr>
      <vt:lpstr>Google Sans</vt:lpstr>
      <vt:lpstr>Roboto Black</vt:lpstr>
      <vt:lpstr>Source Han Sans CN Heavy</vt:lpstr>
      <vt:lpstr>Source Han Sans CN Medium</vt:lpstr>
      <vt:lpstr>字魂36号-正文宋楷</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Ayush Kumar</cp:lastModifiedBy>
  <cp:revision>46</cp:revision>
  <dcterms:created xsi:type="dcterms:W3CDTF">2019-01-15T09:19:09Z</dcterms:created>
  <dcterms:modified xsi:type="dcterms:W3CDTF">2023-10-22T14:35:39Z</dcterms:modified>
</cp:coreProperties>
</file>